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1" r:id="rId2"/>
    <p:sldId id="270" r:id="rId3"/>
    <p:sldId id="281" r:id="rId4"/>
    <p:sldId id="283" r:id="rId5"/>
    <p:sldId id="278" r:id="rId6"/>
    <p:sldId id="279" r:id="rId7"/>
    <p:sldId id="277" r:id="rId8"/>
    <p:sldId id="257" r:id="rId9"/>
    <p:sldId id="267" r:id="rId10"/>
    <p:sldId id="269" r:id="rId11"/>
    <p:sldId id="266" r:id="rId12"/>
    <p:sldId id="292" r:id="rId13"/>
    <p:sldId id="293" r:id="rId14"/>
    <p:sldId id="265" r:id="rId15"/>
    <p:sldId id="285" r:id="rId16"/>
    <p:sldId id="288" r:id="rId17"/>
    <p:sldId id="287" r:id="rId18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24" y="-4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% renewable  of total power consumption</c:v>
                </c:pt>
              </c:strCache>
            </c:strRef>
          </c:tx>
          <c:invertIfNegative val="0"/>
          <c:cat>
            <c:numRef>
              <c:f>Tabelle1!$A$2:$A$6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31.6</c:v>
                </c:pt>
                <c:pt idx="1">
                  <c:v>35</c:v>
                </c:pt>
                <c:pt idx="2">
                  <c:v>50</c:v>
                </c:pt>
                <c:pt idx="3">
                  <c:v>65</c:v>
                </c:pt>
                <c:pt idx="4">
                  <c:v>95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CO2 emission reduction in % related to 1990</c:v>
                </c:pt>
              </c:strCache>
            </c:strRef>
          </c:tx>
          <c:invertIfNegative val="0"/>
          <c:cat>
            <c:numRef>
              <c:f>Tabelle1!$A$2:$A$6</c:f>
              <c:numCache>
                <c:formatCode>General</c:formatCode>
                <c:ptCount val="5"/>
                <c:pt idx="0">
                  <c:v>2015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-27.2</c:v>
                </c:pt>
                <c:pt idx="1">
                  <c:v>-40</c:v>
                </c:pt>
                <c:pt idx="2">
                  <c:v>-55</c:v>
                </c:pt>
                <c:pt idx="3">
                  <c:v>-70</c:v>
                </c:pt>
                <c:pt idx="4">
                  <c:v>-87.5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328512"/>
        <c:axId val="93330048"/>
      </c:barChart>
      <c:catAx>
        <c:axId val="93328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3330048"/>
        <c:crosses val="autoZero"/>
        <c:auto val="1"/>
        <c:lblAlgn val="ctr"/>
        <c:lblOffset val="100"/>
        <c:noMultiLvlLbl val="0"/>
      </c:catAx>
      <c:valAx>
        <c:axId val="933300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 smtClean="0"/>
                  <a:t>% </a:t>
                </a:r>
                <a:endParaRPr lang="de-DE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3328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478576115485591"/>
          <c:y val="0.26792002952755933"/>
          <c:w val="0.29896423884514461"/>
          <c:h val="0.4454099409448822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49389966771365"/>
          <c:y val="4.5479041755217157E-2"/>
          <c:w val="0.47200273201967502"/>
          <c:h val="0.78590394078077341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net cost fo renewable power in Billion €</c:v>
                </c:pt>
              </c:strCache>
            </c:strRef>
          </c:tx>
          <c:invertIfNegative val="0"/>
          <c:cat>
            <c:numRef>
              <c:f>Tabelle1!$A$2:$A$9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numCache>
            </c:numRef>
          </c:cat>
          <c:val>
            <c:numRef>
              <c:f>Tabelle1!$C$2:$C$9</c:f>
              <c:numCache>
                <c:formatCode>General</c:formatCode>
                <c:ptCount val="8"/>
                <c:pt idx="0">
                  <c:v>5.6</c:v>
                </c:pt>
                <c:pt idx="1">
                  <c:v>9.8000000000000007</c:v>
                </c:pt>
                <c:pt idx="2">
                  <c:v>12</c:v>
                </c:pt>
                <c:pt idx="3">
                  <c:v>16.399999999999999</c:v>
                </c:pt>
                <c:pt idx="4">
                  <c:v>17.899999999999999</c:v>
                </c:pt>
                <c:pt idx="5">
                  <c:v>20.170000000000002</c:v>
                </c:pt>
                <c:pt idx="6">
                  <c:v>21.8</c:v>
                </c:pt>
                <c:pt idx="7">
                  <c:v>23.92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873344"/>
        <c:axId val="100862976"/>
      </c:barChar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power exchange price in kw/h</c:v>
                </c:pt>
              </c:strCache>
            </c:strRef>
          </c:tx>
          <c:marker>
            <c:symbol val="none"/>
          </c:marker>
          <c:cat>
            <c:numRef>
              <c:f>Tabelle1!$A$2:$A$9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numCache>
            </c:numRef>
          </c:cat>
          <c:val>
            <c:numRef>
              <c:f>Tabelle1!$B$2:$B$9</c:f>
              <c:numCache>
                <c:formatCode>General</c:formatCode>
                <c:ptCount val="8"/>
                <c:pt idx="0">
                  <c:v>6.8760000000000003</c:v>
                </c:pt>
                <c:pt idx="1">
                  <c:v>5.3650000000000002</c:v>
                </c:pt>
                <c:pt idx="2">
                  <c:v>4.8659999999999997</c:v>
                </c:pt>
                <c:pt idx="3">
                  <c:v>4.3869999999999996</c:v>
                </c:pt>
                <c:pt idx="4">
                  <c:v>3.6859999999999999</c:v>
                </c:pt>
                <c:pt idx="5">
                  <c:v>3.22</c:v>
                </c:pt>
                <c:pt idx="6">
                  <c:v>3.5670000000000002</c:v>
                </c:pt>
                <c:pt idx="7">
                  <c:v>3.1259999999999999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195712"/>
        <c:axId val="100861056"/>
      </c:lineChart>
      <c:catAx>
        <c:axId val="100195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0861056"/>
        <c:crosses val="autoZero"/>
        <c:auto val="1"/>
        <c:lblAlgn val="ctr"/>
        <c:lblOffset val="100"/>
        <c:noMultiLvlLbl val="0"/>
      </c:catAx>
      <c:valAx>
        <c:axId val="1008610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 smtClean="0"/>
                  <a:t>€ct/KWh</a:t>
                </a:r>
                <a:endParaRPr lang="de-DE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195712"/>
        <c:crosses val="autoZero"/>
        <c:crossBetween val="between"/>
      </c:valAx>
      <c:valAx>
        <c:axId val="10086297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 smtClean="0"/>
                  <a:t>Billion €</a:t>
                </a:r>
                <a:endParaRPr lang="de-DE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873344"/>
        <c:crosses val="max"/>
        <c:crossBetween val="between"/>
      </c:valAx>
      <c:catAx>
        <c:axId val="100873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0086297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66084671147650365"/>
          <c:y val="4.9090871623583103E-2"/>
          <c:w val="0.32845718035297722"/>
          <c:h val="0.2816810676949875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dirty="0" err="1" smtClean="0"/>
              <a:t>Renewable</a:t>
            </a:r>
            <a:r>
              <a:rPr lang="de-DE" dirty="0" smtClean="0"/>
              <a:t> power not </a:t>
            </a:r>
            <a:r>
              <a:rPr lang="de-DE" dirty="0" err="1" smtClean="0"/>
              <a:t>produced</a:t>
            </a:r>
            <a:r>
              <a:rPr lang="de-DE" dirty="0" smtClean="0"/>
              <a:t> but </a:t>
            </a:r>
            <a:r>
              <a:rPr lang="de-DE" dirty="0" err="1" smtClean="0"/>
              <a:t>paid</a:t>
            </a:r>
            <a:endParaRPr lang="de-DE" dirty="0"/>
          </a:p>
        </c:rich>
      </c:tx>
      <c:layout>
        <c:manualLayout>
          <c:xMode val="edge"/>
          <c:yMode val="edge"/>
          <c:x val="0.2527149157340009"/>
          <c:y val="1.5625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marker>
            <c:symbol val="none"/>
          </c:marker>
          <c:cat>
            <c:numRef>
              <c:f>Tabelle1!$A$2:$A$9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numCache>
            </c:numRef>
          </c:cat>
          <c:val>
            <c:numRef>
              <c:f>Tabelle1!$B$2:$B$9</c:f>
              <c:numCache>
                <c:formatCode>General</c:formatCode>
                <c:ptCount val="8"/>
                <c:pt idx="0">
                  <c:v>73.7</c:v>
                </c:pt>
                <c:pt idx="1">
                  <c:v>126.8</c:v>
                </c:pt>
                <c:pt idx="2">
                  <c:v>420.6</c:v>
                </c:pt>
                <c:pt idx="3">
                  <c:v>384.8</c:v>
                </c:pt>
                <c:pt idx="4">
                  <c:v>554.79999999999995</c:v>
                </c:pt>
                <c:pt idx="5">
                  <c:v>1580</c:v>
                </c:pt>
                <c:pt idx="6">
                  <c:v>4722</c:v>
                </c:pt>
                <c:pt idx="7">
                  <c:v>7500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315712"/>
        <c:axId val="121317248"/>
      </c:lineChart>
      <c:catAx>
        <c:axId val="12131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21317248"/>
        <c:crosses val="autoZero"/>
        <c:auto val="1"/>
        <c:lblAlgn val="ctr"/>
        <c:lblOffset val="100"/>
        <c:noMultiLvlLbl val="0"/>
      </c:catAx>
      <c:valAx>
        <c:axId val="1213172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err="1" smtClean="0"/>
                  <a:t>GWh</a:t>
                </a:r>
                <a:endParaRPr lang="de-DE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21315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cost of Redispatch </c:v>
                </c:pt>
              </c:strCache>
            </c:strRef>
          </c:tx>
          <c:marker>
            <c:symbol val="none"/>
          </c:marker>
          <c:cat>
            <c:numRef>
              <c:f>Tabelle1!$A$2:$A$8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Tabelle1!$B$2:$B$8</c:f>
              <c:numCache>
                <c:formatCode>General</c:formatCode>
                <c:ptCount val="7"/>
                <c:pt idx="1">
                  <c:v>41.6</c:v>
                </c:pt>
                <c:pt idx="2">
                  <c:v>164.8</c:v>
                </c:pt>
                <c:pt idx="3">
                  <c:v>113</c:v>
                </c:pt>
                <c:pt idx="4">
                  <c:v>186</c:v>
                </c:pt>
                <c:pt idx="5">
                  <c:v>412</c:v>
                </c:pt>
                <c:pt idx="6">
                  <c:v>500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070720"/>
        <c:axId val="121072256"/>
      </c:lineChart>
      <c:catAx>
        <c:axId val="121070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1072256"/>
        <c:crosses val="autoZero"/>
        <c:auto val="1"/>
        <c:lblAlgn val="ctr"/>
        <c:lblOffset val="100"/>
        <c:noMultiLvlLbl val="0"/>
      </c:catAx>
      <c:valAx>
        <c:axId val="1210722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 err="1" smtClean="0"/>
                  <a:t>Redispatch</a:t>
                </a:r>
                <a:r>
                  <a:rPr lang="de-DE" dirty="0" smtClean="0"/>
                  <a:t> Volume in GWH</a:t>
                </a:r>
              </a:p>
              <a:p>
                <a:pPr>
                  <a:defRPr/>
                </a:pPr>
                <a:endParaRPr lang="de-DE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1070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292995222753029"/>
          <c:y val="2.9813140420295228E-2"/>
          <c:w val="0.59480183786163676"/>
          <c:h val="0.8089398186526286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Lignite</c:v>
                </c:pt>
              </c:strCache>
            </c:strRef>
          </c:tx>
          <c:invertIfNegative val="0"/>
          <c:cat>
            <c:numRef>
              <c:f>Tabelle1!$A$2:$A$14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Tabelle1!$B$2:$B$14</c:f>
              <c:numCache>
                <c:formatCode>0.0</c:formatCode>
                <c:ptCount val="13"/>
                <c:pt idx="0">
                  <c:v>157.994</c:v>
                </c:pt>
                <c:pt idx="1">
                  <c:v>154.06100000000001</c:v>
                </c:pt>
                <c:pt idx="2">
                  <c:v>151.07</c:v>
                </c:pt>
                <c:pt idx="3">
                  <c:v>155.06200000000001</c:v>
                </c:pt>
                <c:pt idx="4">
                  <c:v>150.62</c:v>
                </c:pt>
                <c:pt idx="5">
                  <c:v>145.58799999999999</c:v>
                </c:pt>
                <c:pt idx="6">
                  <c:v>145.87299999999999</c:v>
                </c:pt>
                <c:pt idx="7">
                  <c:v>150.07400500000003</c:v>
                </c:pt>
                <c:pt idx="8">
                  <c:v>160.738</c:v>
                </c:pt>
                <c:pt idx="9">
                  <c:v>160.92099999999999</c:v>
                </c:pt>
                <c:pt idx="10">
                  <c:v>155.81800000000001</c:v>
                </c:pt>
                <c:pt idx="11">
                  <c:v>155</c:v>
                </c:pt>
                <c:pt idx="12" formatCode="General">
                  <c:v>150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Nuclear</c:v>
                </c:pt>
              </c:strCache>
            </c:strRef>
          </c:tx>
          <c:invertIfNegative val="0"/>
          <c:cat>
            <c:numRef>
              <c:f>Tabelle1!$A$2:$A$14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Tabelle1!$C$2:$C$14</c:f>
              <c:numCache>
                <c:formatCode>0.0</c:formatCode>
                <c:ptCount val="13"/>
                <c:pt idx="0">
                  <c:v>167.065</c:v>
                </c:pt>
                <c:pt idx="1">
                  <c:v>163.03899999999999</c:v>
                </c:pt>
                <c:pt idx="2">
                  <c:v>167.35599999999999</c:v>
                </c:pt>
                <c:pt idx="3">
                  <c:v>140.53399999999999</c:v>
                </c:pt>
                <c:pt idx="4">
                  <c:v>148.77699999999999</c:v>
                </c:pt>
                <c:pt idx="5">
                  <c:v>134.93199999999999</c:v>
                </c:pt>
                <c:pt idx="6">
                  <c:v>140.55600000000001</c:v>
                </c:pt>
                <c:pt idx="7">
                  <c:v>107.971227</c:v>
                </c:pt>
                <c:pt idx="8">
                  <c:v>99.46</c:v>
                </c:pt>
                <c:pt idx="9">
                  <c:v>97.29</c:v>
                </c:pt>
                <c:pt idx="10">
                  <c:v>97.129000000000005</c:v>
                </c:pt>
                <c:pt idx="11">
                  <c:v>91.786000000000001</c:v>
                </c:pt>
                <c:pt idx="12" formatCode="General">
                  <c:v>85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Hard coal</c:v>
                </c:pt>
              </c:strCache>
            </c:strRef>
          </c:tx>
          <c:invertIfNegative val="0"/>
          <c:cat>
            <c:numRef>
              <c:f>Tabelle1!$A$2:$A$14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Tabelle1!$D$2:$D$14</c:f>
              <c:numCache>
                <c:formatCode>0.0</c:formatCode>
                <c:ptCount val="13"/>
                <c:pt idx="0">
                  <c:v>140.76599999999999</c:v>
                </c:pt>
                <c:pt idx="1">
                  <c:v>134.08199999999999</c:v>
                </c:pt>
                <c:pt idx="2">
                  <c:v>137.86199999999999</c:v>
                </c:pt>
                <c:pt idx="3">
                  <c:v>142.048</c:v>
                </c:pt>
                <c:pt idx="4">
                  <c:v>124.58799999999999</c:v>
                </c:pt>
                <c:pt idx="5">
                  <c:v>107.858</c:v>
                </c:pt>
                <c:pt idx="6">
                  <c:v>117.02200000000001</c:v>
                </c:pt>
                <c:pt idx="7">
                  <c:v>112.39581999999999</c:v>
                </c:pt>
                <c:pt idx="8">
                  <c:v>116.389</c:v>
                </c:pt>
                <c:pt idx="9">
                  <c:v>127.285</c:v>
                </c:pt>
                <c:pt idx="10">
                  <c:v>118.592</c:v>
                </c:pt>
                <c:pt idx="11">
                  <c:v>118</c:v>
                </c:pt>
                <c:pt idx="12" formatCode="General">
                  <c:v>110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Gas</c:v>
                </c:pt>
              </c:strCache>
            </c:strRef>
          </c:tx>
          <c:invertIfNegative val="0"/>
          <c:cat>
            <c:numRef>
              <c:f>Tabelle1!$A$2:$A$14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Tabelle1!$E$2:$E$14</c:f>
              <c:numCache>
                <c:formatCode>0.0</c:formatCode>
                <c:ptCount val="13"/>
                <c:pt idx="0">
                  <c:v>63.008000000000003</c:v>
                </c:pt>
                <c:pt idx="1">
                  <c:v>72.739999999999995</c:v>
                </c:pt>
                <c:pt idx="2">
                  <c:v>75.290000000000006</c:v>
                </c:pt>
                <c:pt idx="3">
                  <c:v>78.052000000000007</c:v>
                </c:pt>
                <c:pt idx="4">
                  <c:v>89.066000000000003</c:v>
                </c:pt>
                <c:pt idx="5">
                  <c:v>80.888000000000005</c:v>
                </c:pt>
                <c:pt idx="6">
                  <c:v>89.292000000000002</c:v>
                </c:pt>
                <c:pt idx="7">
                  <c:v>86.129000000000005</c:v>
                </c:pt>
                <c:pt idx="8">
                  <c:v>76.447999999999993</c:v>
                </c:pt>
                <c:pt idx="9">
                  <c:v>67.518000000000001</c:v>
                </c:pt>
                <c:pt idx="10">
                  <c:v>61.13</c:v>
                </c:pt>
                <c:pt idx="11">
                  <c:v>61</c:v>
                </c:pt>
                <c:pt idx="12">
                  <c:v>78</c:v>
                </c:pt>
              </c:numCache>
            </c:numRef>
          </c:val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Oil</c:v>
                </c:pt>
              </c:strCache>
            </c:strRef>
          </c:tx>
          <c:invertIfNegative val="0"/>
          <c:cat>
            <c:numRef>
              <c:f>Tabelle1!$A$2:$A$14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Tabelle1!$F$2:$F$14</c:f>
              <c:numCache>
                <c:formatCode>0.0</c:formatCode>
                <c:ptCount val="13"/>
                <c:pt idx="0">
                  <c:v>10.7722</c:v>
                </c:pt>
                <c:pt idx="1">
                  <c:v>12.002000000000001</c:v>
                </c:pt>
                <c:pt idx="2">
                  <c:v>10.949</c:v>
                </c:pt>
                <c:pt idx="3">
                  <c:v>10.003</c:v>
                </c:pt>
                <c:pt idx="4">
                  <c:v>9.6760000000000002</c:v>
                </c:pt>
                <c:pt idx="5">
                  <c:v>10.066000000000001</c:v>
                </c:pt>
                <c:pt idx="6">
                  <c:v>8.74</c:v>
                </c:pt>
                <c:pt idx="7">
                  <c:v>7.1559999999999997</c:v>
                </c:pt>
                <c:pt idx="8">
                  <c:v>7.6260000000000003</c:v>
                </c:pt>
                <c:pt idx="9">
                  <c:v>7.1980000000000004</c:v>
                </c:pt>
                <c:pt idx="10">
                  <c:v>5.6580000000000004</c:v>
                </c:pt>
                <c:pt idx="11">
                  <c:v>5.5</c:v>
                </c:pt>
                <c:pt idx="12">
                  <c:v>6</c:v>
                </c:pt>
              </c:numCache>
            </c:numRef>
          </c:val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Renewables</c:v>
                </c:pt>
              </c:strCache>
            </c:strRef>
          </c:tx>
          <c:invertIfNegative val="0"/>
          <c:cat>
            <c:numRef>
              <c:f>Tabelle1!$A$2:$A$14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Tabelle1!$G$2:$G$14</c:f>
              <c:numCache>
                <c:formatCode>0.0</c:formatCode>
                <c:ptCount val="13"/>
                <c:pt idx="0">
                  <c:v>56.635000000000005</c:v>
                </c:pt>
                <c:pt idx="1">
                  <c:v>62.509</c:v>
                </c:pt>
                <c:pt idx="2">
                  <c:v>71.637500000000017</c:v>
                </c:pt>
                <c:pt idx="3">
                  <c:v>88.319000000000017</c:v>
                </c:pt>
                <c:pt idx="4">
                  <c:v>93.231000000000009</c:v>
                </c:pt>
                <c:pt idx="5">
                  <c:v>94.9</c:v>
                </c:pt>
                <c:pt idx="6">
                  <c:v>104.78199999999998</c:v>
                </c:pt>
                <c:pt idx="7">
                  <c:v>123.758274</c:v>
                </c:pt>
                <c:pt idx="8">
                  <c:v>143.76900000000001</c:v>
                </c:pt>
                <c:pt idx="9">
                  <c:v>152.28599999999997</c:v>
                </c:pt>
                <c:pt idx="10">
                  <c:v>162.41510176999998</c:v>
                </c:pt>
                <c:pt idx="11">
                  <c:v>187.2</c:v>
                </c:pt>
                <c:pt idx="12">
                  <c:v>192</c:v>
                </c:pt>
              </c:numCache>
            </c:numRef>
          </c:val>
        </c:ser>
        <c:ser>
          <c:idx val="6"/>
          <c:order val="6"/>
          <c:tx>
            <c:strRef>
              <c:f>Tabelle1!$H$1</c:f>
              <c:strCache>
                <c:ptCount val="1"/>
                <c:pt idx="0">
                  <c:v>Others </c:v>
                </c:pt>
              </c:strCache>
            </c:strRef>
          </c:tx>
          <c:invertIfNegative val="0"/>
          <c:cat>
            <c:numRef>
              <c:f>Tabelle1!$A$2:$A$14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Tabelle1!$H$2:$H$14</c:f>
              <c:numCache>
                <c:formatCode>0.0</c:formatCode>
                <c:ptCount val="13"/>
                <c:pt idx="0">
                  <c:v>21.225000000000009</c:v>
                </c:pt>
                <c:pt idx="1">
                  <c:v>24.141999999999999</c:v>
                </c:pt>
                <c:pt idx="2">
                  <c:v>25.402000000000022</c:v>
                </c:pt>
                <c:pt idx="3">
                  <c:v>26.560000000000016</c:v>
                </c:pt>
                <c:pt idx="4">
                  <c:v>24.728000000000012</c:v>
                </c:pt>
                <c:pt idx="5">
                  <c:v>21.4</c:v>
                </c:pt>
                <c:pt idx="6">
                  <c:v>26.827999999999999</c:v>
                </c:pt>
                <c:pt idx="7">
                  <c:v>25.585999999999988</c:v>
                </c:pt>
                <c:pt idx="8">
                  <c:v>25.719000000000005</c:v>
                </c:pt>
                <c:pt idx="9">
                  <c:v>26.231999999999978</c:v>
                </c:pt>
                <c:pt idx="10">
                  <c:v>27.048999999999985</c:v>
                </c:pt>
                <c:pt idx="11">
                  <c:v>27.033999999999967</c:v>
                </c:pt>
                <c:pt idx="1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1123584"/>
        <c:axId val="121125120"/>
      </c:barChart>
      <c:catAx>
        <c:axId val="121123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1125120"/>
        <c:crosses val="autoZero"/>
        <c:auto val="1"/>
        <c:lblAlgn val="ctr"/>
        <c:lblOffset val="100"/>
        <c:noMultiLvlLbl val="0"/>
      </c:catAx>
      <c:valAx>
        <c:axId val="121125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 err="1" smtClean="0"/>
                  <a:t>Terawatt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hours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Twh</a:t>
                </a:r>
                <a:endParaRPr lang="de-DE" dirty="0" smtClean="0"/>
              </a:p>
              <a:p>
                <a:pPr>
                  <a:defRPr/>
                </a:pPr>
                <a:endParaRPr lang="de-DE" dirty="0"/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211235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Power</c:v>
                </c:pt>
              </c:strCache>
            </c:strRef>
          </c:tx>
          <c:invertIfNegative val="0"/>
          <c:cat>
            <c:numRef>
              <c:f>Tabelle1!$A$2:$A$8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Tabelle1!$B$2:$B$8</c:f>
              <c:numCache>
                <c:formatCode>General</c:formatCode>
                <c:ptCount val="7"/>
                <c:pt idx="0">
                  <c:v>301</c:v>
                </c:pt>
                <c:pt idx="1">
                  <c:v>315</c:v>
                </c:pt>
                <c:pt idx="2">
                  <c:v>315</c:v>
                </c:pt>
                <c:pt idx="3">
                  <c:v>326</c:v>
                </c:pt>
                <c:pt idx="4">
                  <c:v>331</c:v>
                </c:pt>
                <c:pt idx="5">
                  <c:v>315</c:v>
                </c:pt>
                <c:pt idx="6">
                  <c:v>312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Heat energy</c:v>
                </c:pt>
              </c:strCache>
            </c:strRef>
          </c:tx>
          <c:invertIfNegative val="0"/>
          <c:cat>
            <c:numRef>
              <c:f>Tabelle1!$A$2:$A$8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Tabelle1!$C$2:$C$8</c:f>
              <c:numCache>
                <c:formatCode>General</c:formatCode>
                <c:ptCount val="7"/>
                <c:pt idx="0">
                  <c:v>290</c:v>
                </c:pt>
                <c:pt idx="1">
                  <c:v>313</c:v>
                </c:pt>
                <c:pt idx="2">
                  <c:v>291</c:v>
                </c:pt>
                <c:pt idx="3">
                  <c:v>287</c:v>
                </c:pt>
                <c:pt idx="4">
                  <c:v>297</c:v>
                </c:pt>
                <c:pt idx="5">
                  <c:v>268</c:v>
                </c:pt>
                <c:pt idx="6">
                  <c:v>275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Traffic</c:v>
                </c:pt>
              </c:strCache>
            </c:strRef>
          </c:tx>
          <c:invertIfNegative val="0"/>
          <c:cat>
            <c:numRef>
              <c:f>Tabelle1!$A$2:$A$8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Tabelle1!$D$2:$D$8</c:f>
              <c:numCache>
                <c:formatCode>General</c:formatCode>
                <c:ptCount val="7"/>
                <c:pt idx="0">
                  <c:v>152</c:v>
                </c:pt>
                <c:pt idx="1">
                  <c:v>153</c:v>
                </c:pt>
                <c:pt idx="2">
                  <c:v>155</c:v>
                </c:pt>
                <c:pt idx="3">
                  <c:v>153</c:v>
                </c:pt>
                <c:pt idx="4">
                  <c:v>158</c:v>
                </c:pt>
                <c:pt idx="5">
                  <c:v>159</c:v>
                </c:pt>
                <c:pt idx="6">
                  <c:v>164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2031488"/>
        <c:axId val="84083840"/>
      </c:barChart>
      <c:catAx>
        <c:axId val="122031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4083840"/>
        <c:crosses val="autoZero"/>
        <c:auto val="1"/>
        <c:lblAlgn val="ctr"/>
        <c:lblOffset val="100"/>
        <c:noMultiLvlLbl val="0"/>
      </c:catAx>
      <c:valAx>
        <c:axId val="840838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 dirty="0" smtClean="0"/>
                  <a:t>Mio.t</a:t>
                </a:r>
                <a:r>
                  <a:rPr lang="de-DE" baseline="0" dirty="0" smtClean="0"/>
                  <a:t> CO2</a:t>
                </a:r>
              </a:p>
              <a:p>
                <a:pPr>
                  <a:defRPr/>
                </a:pPr>
                <a:endParaRPr lang="de-DE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2031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</cdr:x>
      <cdr:y>0.56699</cdr:y>
    </cdr:from>
    <cdr:to>
      <cdr:x>1</cdr:x>
      <cdr:y>0.79199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5184576" y="23042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de-DE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01332B76-DF11-4C6C-9F11-5269D554B91F}" type="datetimeFigureOut">
              <a:rPr lang="de-DE" smtClean="0"/>
              <a:t>16.02.2017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5E267866-B081-45F2-A5E4-3DF1C058B6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387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DFBF5F47-8383-4650-8363-4C3EEAD903F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9BB081C6-287C-4E68-B784-2B772CC6747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9015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srgbClr val="4F81BD"/>
              </a:buClr>
              <a:defRPr/>
            </a:pPr>
            <a:fld id="{25629617-888F-440B-9C52-666C487DE839}" type="slidenum">
              <a:rPr lang="de-DE" smtClean="0">
                <a:solidFill>
                  <a:prstClr val="black"/>
                </a:solidFill>
              </a:rPr>
              <a:pPr>
                <a:buClr>
                  <a:srgbClr val="4F81BD"/>
                </a:buClr>
                <a:defRPr/>
              </a:pPr>
              <a:t>12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854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buClr>
                <a:srgbClr val="4F81BD"/>
              </a:buClr>
              <a:defRPr/>
            </a:pPr>
            <a:fld id="{25629617-888F-440B-9C52-666C487DE839}" type="slidenum">
              <a:rPr lang="de-DE" smtClean="0">
                <a:solidFill>
                  <a:prstClr val="black"/>
                </a:solidFill>
              </a:rPr>
              <a:pPr>
                <a:buClr>
                  <a:srgbClr val="4F81BD"/>
                </a:buClr>
                <a:defRPr/>
              </a:pPr>
              <a:t>13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854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314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0920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61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12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406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011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35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10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9138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552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34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1C341-323E-4192-B288-B38EEC2BE49A}" type="datetimeFigureOut">
              <a:rPr lang="de-DE" smtClean="0"/>
              <a:pPr/>
              <a:t>16.02.2017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42847-5FF5-4CD5-9B97-2466B3178F7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57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Germany‘s</a:t>
            </a:r>
            <a:r>
              <a:rPr lang="de-DE" dirty="0" smtClean="0"/>
              <a:t> Energiewende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2050</a:t>
            </a:r>
            <a:endParaRPr lang="de-DE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40800709"/>
              </p:ext>
            </p:extLst>
          </p:nvPr>
        </p:nvGraphicFramePr>
        <p:xfrm>
          <a:off x="255577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788024" y="5661248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Minister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economy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energy</a:t>
            </a:r>
            <a:r>
              <a:rPr lang="de-DE" sz="1400" dirty="0" smtClean="0"/>
              <a:t> 10/2016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445900" y="1844824"/>
            <a:ext cx="2016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2022 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b="1" dirty="0" smtClean="0"/>
              <a:t>: 0 %</a:t>
            </a:r>
          </a:p>
          <a:p>
            <a:r>
              <a:rPr lang="de-DE" dirty="0" smtClean="0"/>
              <a:t>2050</a:t>
            </a:r>
          </a:p>
          <a:p>
            <a:r>
              <a:rPr lang="de-DE" dirty="0" smtClean="0"/>
              <a:t>Lignite : </a:t>
            </a:r>
            <a:r>
              <a:rPr lang="de-DE" b="1" dirty="0" smtClean="0"/>
              <a:t>0 %</a:t>
            </a:r>
          </a:p>
          <a:p>
            <a:r>
              <a:rPr lang="de-DE" dirty="0" smtClean="0"/>
              <a:t>Hard </a:t>
            </a:r>
            <a:r>
              <a:rPr lang="de-DE" dirty="0" err="1" smtClean="0"/>
              <a:t>coal</a:t>
            </a:r>
            <a:r>
              <a:rPr lang="de-DE" dirty="0" smtClean="0"/>
              <a:t>: </a:t>
            </a:r>
            <a:r>
              <a:rPr lang="de-DE" b="1" dirty="0" smtClean="0"/>
              <a:t>0 %</a:t>
            </a:r>
          </a:p>
          <a:p>
            <a:r>
              <a:rPr lang="de-DE" dirty="0" smtClean="0"/>
              <a:t>Gas : </a:t>
            </a:r>
            <a:r>
              <a:rPr lang="de-DE" b="1" dirty="0" smtClean="0"/>
              <a:t>2-10 %</a:t>
            </a:r>
            <a:r>
              <a:rPr lang="de-DE" dirty="0" smtClean="0"/>
              <a:t>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7544" y="3861048"/>
            <a:ext cx="2016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Total CO2 </a:t>
            </a:r>
            <a:r>
              <a:rPr lang="de-DE" dirty="0" err="1" smtClean="0"/>
              <a:t>reduction</a:t>
            </a:r>
            <a:r>
              <a:rPr lang="de-DE" dirty="0" smtClean="0"/>
              <a:t> </a:t>
            </a:r>
            <a:r>
              <a:rPr lang="de-DE" b="1" dirty="0" smtClean="0"/>
              <a:t>80-95</a:t>
            </a:r>
            <a:r>
              <a:rPr lang="de-DE" dirty="0" smtClean="0"/>
              <a:t>%</a:t>
            </a:r>
          </a:p>
          <a:p>
            <a:r>
              <a:rPr lang="de-DE" dirty="0" err="1" smtClean="0"/>
              <a:t>Including</a:t>
            </a:r>
            <a:r>
              <a:rPr lang="de-DE" dirty="0" smtClean="0"/>
              <a:t> power, </a:t>
            </a:r>
            <a:r>
              <a:rPr lang="de-DE" dirty="0" err="1" smtClean="0"/>
              <a:t>heating</a:t>
            </a:r>
            <a:r>
              <a:rPr lang="de-DE" dirty="0" smtClean="0"/>
              <a:t>, </a:t>
            </a:r>
            <a:r>
              <a:rPr lang="de-DE" dirty="0" err="1" smtClean="0"/>
              <a:t>traffic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industry</a:t>
            </a:r>
            <a:r>
              <a:rPr lang="de-DE" dirty="0" smtClean="0"/>
              <a:t> </a:t>
            </a:r>
            <a:r>
              <a:rPr lang="de-DE" dirty="0" err="1" smtClean="0"/>
              <a:t>processes</a:t>
            </a:r>
            <a:endParaRPr lang="de-DE" dirty="0"/>
          </a:p>
        </p:txBody>
      </p:sp>
      <p:sp>
        <p:nvSpPr>
          <p:cNvPr id="7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2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145258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Redispatch</a:t>
            </a:r>
            <a:r>
              <a:rPr lang="de-DE" dirty="0" smtClean="0"/>
              <a:t> </a:t>
            </a:r>
            <a:r>
              <a:rPr lang="de-DE" dirty="0" err="1" smtClean="0"/>
              <a:t>volume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r>
              <a:rPr lang="de-DE" dirty="0" smtClean="0"/>
              <a:t> </a:t>
            </a:r>
            <a:r>
              <a:rPr lang="de-DE" dirty="0" err="1" smtClean="0"/>
              <a:t>caused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renewables</a:t>
            </a:r>
            <a:endParaRPr lang="de-DE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3346421949"/>
              </p:ext>
            </p:extLst>
          </p:nvPr>
        </p:nvGraphicFramePr>
        <p:xfrm>
          <a:off x="1331640" y="1556792"/>
          <a:ext cx="662473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5076056" y="2276872"/>
            <a:ext cx="295232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 </a:t>
            </a:r>
            <a:r>
              <a:rPr lang="de-DE" b="1" dirty="0" smtClean="0"/>
              <a:t>ca. 500 </a:t>
            </a:r>
            <a:r>
              <a:rPr lang="de-DE" b="1" dirty="0" err="1" smtClean="0"/>
              <a:t>million</a:t>
            </a:r>
            <a:r>
              <a:rPr lang="de-DE" b="1" dirty="0" smtClean="0"/>
              <a:t> € in 2016</a:t>
            </a:r>
            <a:endParaRPr lang="de-DE" b="1" dirty="0"/>
          </a:p>
        </p:txBody>
      </p:sp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13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25634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Power </a:t>
            </a:r>
            <a:r>
              <a:rPr lang="de-DE" dirty="0" err="1" smtClean="0"/>
              <a:t>production</a:t>
            </a:r>
            <a:r>
              <a:rPr lang="de-DE" dirty="0" smtClean="0"/>
              <a:t> Germany</a:t>
            </a:r>
            <a:endParaRPr lang="de-DE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517377326"/>
              </p:ext>
            </p:extLst>
          </p:nvPr>
        </p:nvGraphicFramePr>
        <p:xfrm>
          <a:off x="827584" y="1441157"/>
          <a:ext cx="777686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5940152" y="6231795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Minister </a:t>
            </a:r>
            <a:r>
              <a:rPr lang="de-DE" sz="1200" dirty="0" err="1" smtClean="0"/>
              <a:t>of</a:t>
            </a:r>
            <a:r>
              <a:rPr lang="de-DE" sz="1200" dirty="0" smtClean="0"/>
              <a:t> Economy </a:t>
            </a:r>
            <a:r>
              <a:rPr lang="de-DE" sz="1200" dirty="0" err="1" smtClean="0"/>
              <a:t>and</a:t>
            </a:r>
            <a:r>
              <a:rPr lang="de-DE" sz="1200" dirty="0" smtClean="0"/>
              <a:t>  </a:t>
            </a:r>
            <a:r>
              <a:rPr lang="de-DE" sz="1200" dirty="0" err="1" smtClean="0"/>
              <a:t>Energy</a:t>
            </a:r>
            <a:r>
              <a:rPr lang="de-DE" sz="1200" dirty="0" smtClean="0"/>
              <a:t> 2016</a:t>
            </a:r>
            <a:endParaRPr lang="de-DE" sz="1200" dirty="0"/>
          </a:p>
        </p:txBody>
      </p:sp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7874000" y="6370294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14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295367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660" name="Rectangle 20"/>
          <p:cNvSpPr>
            <a:spLocks noChangeArrowheads="1"/>
          </p:cNvSpPr>
          <p:nvPr/>
        </p:nvSpPr>
        <p:spPr bwMode="gray">
          <a:xfrm>
            <a:off x="7441086" y="1439761"/>
            <a:ext cx="215900" cy="1905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08661" name="Rectangle 21"/>
          <p:cNvSpPr>
            <a:spLocks noChangeArrowheads="1"/>
          </p:cNvSpPr>
          <p:nvPr/>
        </p:nvSpPr>
        <p:spPr bwMode="gray">
          <a:xfrm>
            <a:off x="7441086" y="1757262"/>
            <a:ext cx="215900" cy="1905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08662" name="Rectangle 22"/>
          <p:cNvSpPr>
            <a:spLocks noChangeArrowheads="1"/>
          </p:cNvSpPr>
          <p:nvPr/>
        </p:nvSpPr>
        <p:spPr bwMode="gray">
          <a:xfrm>
            <a:off x="7441086" y="2087461"/>
            <a:ext cx="215900" cy="190500"/>
          </a:xfrm>
          <a:prstGeom prst="rect">
            <a:avLst/>
          </a:prstGeom>
          <a:solidFill>
            <a:srgbClr val="7F7F7F"/>
          </a:solidFill>
          <a:ln w="9525">
            <a:solidFill>
              <a:srgbClr val="7F7F7F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7F7F7F"/>
              </a:solidFill>
            </a:endParaRPr>
          </a:p>
        </p:txBody>
      </p:sp>
      <p:sp>
        <p:nvSpPr>
          <p:cNvPr id="1008663" name="Rectangle 23"/>
          <p:cNvSpPr>
            <a:spLocks noChangeArrowheads="1"/>
          </p:cNvSpPr>
          <p:nvPr/>
        </p:nvSpPr>
        <p:spPr bwMode="gray">
          <a:xfrm>
            <a:off x="7441086" y="2392262"/>
            <a:ext cx="215900" cy="1905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08664" name="Rectangle 24"/>
          <p:cNvSpPr>
            <a:spLocks noChangeArrowheads="1"/>
          </p:cNvSpPr>
          <p:nvPr/>
        </p:nvSpPr>
        <p:spPr bwMode="gray">
          <a:xfrm>
            <a:off x="7441086" y="2697062"/>
            <a:ext cx="215900" cy="19050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FFC000"/>
              </a:solidFill>
            </a:endParaRPr>
          </a:p>
        </p:txBody>
      </p:sp>
      <p:sp>
        <p:nvSpPr>
          <p:cNvPr id="1008665" name="Rectangle 25"/>
          <p:cNvSpPr>
            <a:spLocks noChangeArrowheads="1"/>
          </p:cNvSpPr>
          <p:nvPr/>
        </p:nvSpPr>
        <p:spPr bwMode="gray">
          <a:xfrm>
            <a:off x="7441086" y="3027262"/>
            <a:ext cx="215900" cy="190500"/>
          </a:xfrm>
          <a:prstGeom prst="rect">
            <a:avLst/>
          </a:prstGeom>
          <a:solidFill>
            <a:srgbClr val="993300"/>
          </a:solidFill>
          <a:ln w="9525">
            <a:solidFill>
              <a:srgbClr val="9933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993300"/>
              </a:solidFill>
            </a:endParaRPr>
          </a:p>
        </p:txBody>
      </p:sp>
      <p:sp>
        <p:nvSpPr>
          <p:cNvPr id="1008667" name="Text Box 27"/>
          <p:cNvSpPr txBox="1">
            <a:spLocks noChangeArrowheads="1"/>
          </p:cNvSpPr>
          <p:nvPr/>
        </p:nvSpPr>
        <p:spPr bwMode="gray">
          <a:xfrm>
            <a:off x="7785546" y="1412776"/>
            <a:ext cx="1250950" cy="21539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Hydro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008668" name="Text Box 28"/>
          <p:cNvSpPr txBox="1">
            <a:spLocks noChangeArrowheads="1"/>
          </p:cNvSpPr>
          <p:nvPr/>
        </p:nvSpPr>
        <p:spPr bwMode="gray">
          <a:xfrm>
            <a:off x="7776048" y="1747737"/>
            <a:ext cx="1250950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Nuclear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008669" name="Text Box 29"/>
          <p:cNvSpPr txBox="1">
            <a:spLocks noChangeArrowheads="1"/>
          </p:cNvSpPr>
          <p:nvPr/>
        </p:nvSpPr>
        <p:spPr bwMode="gray">
          <a:xfrm>
            <a:off x="7785553" y="2073176"/>
            <a:ext cx="1200919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>
                <a:solidFill>
                  <a:srgbClr val="000000"/>
                </a:solidFill>
              </a:rPr>
              <a:t>Lignite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008670" name="Text Box 30"/>
          <p:cNvSpPr txBox="1">
            <a:spLocks noChangeArrowheads="1"/>
          </p:cNvSpPr>
          <p:nvPr/>
        </p:nvSpPr>
        <p:spPr bwMode="gray">
          <a:xfrm>
            <a:off x="7785546" y="2377455"/>
            <a:ext cx="1250950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Hard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coal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008671" name="Text Box 31"/>
          <p:cNvSpPr txBox="1">
            <a:spLocks noChangeArrowheads="1"/>
          </p:cNvSpPr>
          <p:nvPr/>
        </p:nvSpPr>
        <p:spPr bwMode="gray">
          <a:xfrm>
            <a:off x="7785546" y="2689126"/>
            <a:ext cx="1250950" cy="21539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000000"/>
                </a:solidFill>
              </a:rPr>
              <a:t>Gas</a:t>
            </a:r>
          </a:p>
        </p:txBody>
      </p:sp>
      <p:sp>
        <p:nvSpPr>
          <p:cNvPr id="1008672" name="Text Box 32"/>
          <p:cNvSpPr txBox="1">
            <a:spLocks noChangeArrowheads="1"/>
          </p:cNvSpPr>
          <p:nvPr/>
        </p:nvSpPr>
        <p:spPr bwMode="gray">
          <a:xfrm>
            <a:off x="7785546" y="3016150"/>
            <a:ext cx="1250950" cy="21539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Oil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65" name="Rectangle 12"/>
          <p:cNvSpPr>
            <a:spLocks noGrp="1" noChangeArrowheads="1"/>
          </p:cNvSpPr>
          <p:nvPr>
            <p:ph type="title"/>
          </p:nvPr>
        </p:nvSpPr>
        <p:spPr>
          <a:xfrm>
            <a:off x="611561" y="414189"/>
            <a:ext cx="8374932" cy="782563"/>
          </a:xfrm>
        </p:spPr>
        <p:txBody>
          <a:bodyPr>
            <a:normAutofit/>
          </a:bodyPr>
          <a:lstStyle/>
          <a:p>
            <a:pPr eaLnBrk="1" hangingPunct="1">
              <a:spcAft>
                <a:spcPts val="4173"/>
              </a:spcAft>
            </a:pPr>
            <a:r>
              <a:rPr lang="de-DE" sz="3800" dirty="0" smtClean="0"/>
              <a:t>Feed in </a:t>
            </a:r>
            <a:r>
              <a:rPr lang="de-DE" sz="3800" dirty="0" err="1" smtClean="0"/>
              <a:t>of</a:t>
            </a:r>
            <a:r>
              <a:rPr lang="de-DE" sz="3800" dirty="0" smtClean="0"/>
              <a:t> </a:t>
            </a:r>
            <a:r>
              <a:rPr lang="de-DE" sz="3800" dirty="0" err="1" smtClean="0"/>
              <a:t>renewable</a:t>
            </a:r>
            <a:r>
              <a:rPr lang="de-DE" sz="3800" dirty="0" smtClean="0"/>
              <a:t> power </a:t>
            </a:r>
            <a:r>
              <a:rPr lang="de-DE" sz="3800" dirty="0" err="1" smtClean="0"/>
              <a:t>leads</a:t>
            </a:r>
            <a:r>
              <a:rPr lang="de-DE" sz="3800" dirty="0" smtClean="0"/>
              <a:t> </a:t>
            </a:r>
            <a:r>
              <a:rPr lang="de-DE" sz="3800" dirty="0" err="1" smtClean="0"/>
              <a:t>to</a:t>
            </a:r>
            <a:r>
              <a:rPr lang="de-DE" sz="3800" dirty="0" smtClean="0"/>
              <a:t>…</a:t>
            </a:r>
            <a:endParaRPr lang="de-DE" sz="3800" dirty="0"/>
          </a:p>
        </p:txBody>
      </p:sp>
      <p:sp>
        <p:nvSpPr>
          <p:cNvPr id="75" name="Rectangle 11"/>
          <p:cNvSpPr>
            <a:spLocks noChangeArrowheads="1"/>
          </p:cNvSpPr>
          <p:nvPr/>
        </p:nvSpPr>
        <p:spPr bwMode="gray">
          <a:xfrm>
            <a:off x="4700194" y="4077092"/>
            <a:ext cx="511175" cy="182450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6" name="Rectangle 13"/>
          <p:cNvSpPr>
            <a:spLocks noChangeArrowheads="1"/>
          </p:cNvSpPr>
          <p:nvPr/>
        </p:nvSpPr>
        <p:spPr bwMode="gray">
          <a:xfrm>
            <a:off x="1664887" y="5811080"/>
            <a:ext cx="386853" cy="904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1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7" name="Rectangle 14"/>
          <p:cNvSpPr>
            <a:spLocks noChangeArrowheads="1"/>
          </p:cNvSpPr>
          <p:nvPr/>
        </p:nvSpPr>
        <p:spPr bwMode="gray">
          <a:xfrm>
            <a:off x="2080812" y="5550501"/>
            <a:ext cx="985837" cy="351085"/>
          </a:xfrm>
          <a:prstGeom prst="rect">
            <a:avLst/>
          </a:prstGeom>
          <a:solidFill>
            <a:srgbClr val="D81E05"/>
          </a:solidFill>
          <a:ln w="9525">
            <a:solidFill>
              <a:srgbClr val="D81E05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8" name="Line 38"/>
          <p:cNvSpPr>
            <a:spLocks noChangeShapeType="1"/>
          </p:cNvSpPr>
          <p:nvPr/>
        </p:nvSpPr>
        <p:spPr bwMode="gray">
          <a:xfrm flipV="1">
            <a:off x="1655342" y="1858205"/>
            <a:ext cx="0" cy="405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</p:spPr>
        <p:txBody>
          <a:bodyPr wrap="none" lIns="0" tIns="0" rIns="91197" bIns="45612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9" name="Rectangle 3"/>
          <p:cNvSpPr>
            <a:spLocks noChangeArrowheads="1"/>
          </p:cNvSpPr>
          <p:nvPr/>
        </p:nvSpPr>
        <p:spPr bwMode="gray">
          <a:xfrm>
            <a:off x="4177112" y="4293117"/>
            <a:ext cx="498475" cy="1606089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1" name="Text Box 17"/>
          <p:cNvSpPr txBox="1">
            <a:spLocks noChangeArrowheads="1"/>
          </p:cNvSpPr>
          <p:nvPr/>
        </p:nvSpPr>
        <p:spPr bwMode="gray">
          <a:xfrm>
            <a:off x="694829" y="1412776"/>
            <a:ext cx="3075558" cy="47705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91197" bIns="45612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000000"/>
                </a:solidFill>
              </a:rPr>
              <a:t>Variable </a:t>
            </a:r>
            <a:r>
              <a:rPr lang="de-DE" sz="1400" dirty="0" err="1" smtClean="0">
                <a:solidFill>
                  <a:srgbClr val="000000"/>
                </a:solidFill>
              </a:rPr>
              <a:t>Cost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[€/MWh</a:t>
            </a:r>
            <a:r>
              <a:rPr lang="de-DE" sz="1400" baseline="30000" dirty="0">
                <a:solidFill>
                  <a:srgbClr val="000000"/>
                </a:solidFill>
              </a:rPr>
              <a:t>1)</a:t>
            </a:r>
            <a:r>
              <a:rPr lang="de-DE" sz="1400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82" name="Text Box 18"/>
          <p:cNvSpPr txBox="1">
            <a:spLocks noChangeArrowheads="1"/>
          </p:cNvSpPr>
          <p:nvPr/>
        </p:nvSpPr>
        <p:spPr bwMode="gray">
          <a:xfrm>
            <a:off x="3779932" y="6047825"/>
            <a:ext cx="1618555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Production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capacity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83" name="Textfeld 82"/>
          <p:cNvSpPr txBox="1"/>
          <p:nvPr/>
        </p:nvSpPr>
        <p:spPr bwMode="gray">
          <a:xfrm rot="10800000" flipV="1">
            <a:off x="3779912" y="6409903"/>
            <a:ext cx="2808312" cy="153888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50"/>
              </a:spcBef>
              <a:spcAft>
                <a:spcPts val="900"/>
              </a:spcAft>
              <a:buClr>
                <a:srgbClr val="0050A6"/>
              </a:buClr>
              <a:tabLst>
                <a:tab pos="481636" algn="l"/>
                <a:tab pos="3232026" algn="l"/>
              </a:tabLst>
            </a:pPr>
            <a:r>
              <a:rPr lang="de-DE" sz="1000" dirty="0">
                <a:solidFill>
                  <a:srgbClr val="000000"/>
                </a:solidFill>
              </a:rPr>
              <a:t>1) MWh = </a:t>
            </a:r>
            <a:r>
              <a:rPr lang="de-DE" sz="1000" dirty="0" smtClean="0">
                <a:solidFill>
                  <a:srgbClr val="000000"/>
                </a:solidFill>
              </a:rPr>
              <a:t>Megawatt </a:t>
            </a:r>
            <a:r>
              <a:rPr lang="de-DE" sz="1000" dirty="0" err="1" smtClean="0">
                <a:solidFill>
                  <a:srgbClr val="000000"/>
                </a:solidFill>
              </a:rPr>
              <a:t>hour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84" name="Rectangle 2"/>
          <p:cNvSpPr>
            <a:spLocks noChangeArrowheads="1"/>
          </p:cNvSpPr>
          <p:nvPr/>
        </p:nvSpPr>
        <p:spPr bwMode="gray">
          <a:xfrm>
            <a:off x="3092056" y="5204153"/>
            <a:ext cx="531813" cy="692658"/>
          </a:xfrm>
          <a:prstGeom prst="rect">
            <a:avLst/>
          </a:prstGeom>
          <a:solidFill>
            <a:srgbClr val="7F7F7F"/>
          </a:solidFill>
          <a:ln w="12700">
            <a:solidFill>
              <a:srgbClr val="7F7F7F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7F7F7F"/>
              </a:solidFill>
            </a:endParaRPr>
          </a:p>
        </p:txBody>
      </p:sp>
      <p:sp>
        <p:nvSpPr>
          <p:cNvPr id="85" name="Rectangle 8"/>
          <p:cNvSpPr>
            <a:spLocks noChangeArrowheads="1"/>
          </p:cNvSpPr>
          <p:nvPr/>
        </p:nvSpPr>
        <p:spPr bwMode="gray">
          <a:xfrm>
            <a:off x="3649262" y="5013176"/>
            <a:ext cx="501650" cy="886441"/>
          </a:xfrm>
          <a:prstGeom prst="rect">
            <a:avLst/>
          </a:prstGeom>
          <a:solidFill>
            <a:srgbClr val="7F7F7F"/>
          </a:solidFill>
          <a:ln w="12700">
            <a:solidFill>
              <a:srgbClr val="7F7F7F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7F7F7F"/>
              </a:solidFill>
            </a:endParaRPr>
          </a:p>
        </p:txBody>
      </p:sp>
      <p:sp>
        <p:nvSpPr>
          <p:cNvPr id="86" name="Line 7"/>
          <p:cNvSpPr>
            <a:spLocks noChangeShapeType="1"/>
          </p:cNvSpPr>
          <p:nvPr/>
        </p:nvSpPr>
        <p:spPr bwMode="gray">
          <a:xfrm flipH="1" flipV="1">
            <a:off x="1663290" y="3558711"/>
            <a:ext cx="4003592" cy="1724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89757" tIns="46692" rIns="89757" bIns="46692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4" name="Rectangle 15"/>
          <p:cNvSpPr>
            <a:spLocks noChangeArrowheads="1"/>
          </p:cNvSpPr>
          <p:nvPr/>
        </p:nvSpPr>
        <p:spPr bwMode="gray">
          <a:xfrm>
            <a:off x="5694539" y="3560436"/>
            <a:ext cx="427749" cy="2333196"/>
          </a:xfrm>
          <a:prstGeom prst="rect">
            <a:avLst/>
          </a:prstGeom>
          <a:solidFill>
            <a:srgbClr val="FFC000"/>
          </a:solidFill>
          <a:ln w="12700">
            <a:solidFill>
              <a:srgbClr val="FFC0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FFC000"/>
              </a:solidFill>
            </a:endParaRPr>
          </a:p>
        </p:txBody>
      </p:sp>
      <p:sp>
        <p:nvSpPr>
          <p:cNvPr id="95" name="Rectangle 16"/>
          <p:cNvSpPr>
            <a:spLocks noChangeArrowheads="1"/>
          </p:cNvSpPr>
          <p:nvPr/>
        </p:nvSpPr>
        <p:spPr bwMode="gray">
          <a:xfrm>
            <a:off x="6154142" y="3462264"/>
            <a:ext cx="184150" cy="2442478"/>
          </a:xfrm>
          <a:prstGeom prst="rect">
            <a:avLst/>
          </a:prstGeom>
          <a:solidFill>
            <a:srgbClr val="993300"/>
          </a:solidFill>
          <a:ln w="12700">
            <a:solidFill>
              <a:srgbClr val="9933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Bef>
                <a:spcPct val="50000"/>
              </a:spcBef>
            </a:pPr>
            <a:r>
              <a:rPr lang="de-DE" sz="2400" b="1">
                <a:solidFill>
                  <a:srgbClr val="993300"/>
                </a:solidFill>
              </a:rPr>
              <a:t> </a:t>
            </a:r>
          </a:p>
        </p:txBody>
      </p:sp>
      <p:sp>
        <p:nvSpPr>
          <p:cNvPr id="96" name="Line 36"/>
          <p:cNvSpPr>
            <a:spLocks noChangeShapeType="1"/>
          </p:cNvSpPr>
          <p:nvPr/>
        </p:nvSpPr>
        <p:spPr bwMode="gray">
          <a:xfrm rot="20746575" flipH="1">
            <a:off x="5431541" y="2835735"/>
            <a:ext cx="771624" cy="3032068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7" name="Rectangle 15"/>
          <p:cNvSpPr>
            <a:spLocks noChangeArrowheads="1"/>
          </p:cNvSpPr>
          <p:nvPr/>
        </p:nvSpPr>
        <p:spPr bwMode="gray">
          <a:xfrm>
            <a:off x="5239142" y="3779062"/>
            <a:ext cx="427749" cy="2117748"/>
          </a:xfrm>
          <a:prstGeom prst="rect">
            <a:avLst/>
          </a:prstGeom>
          <a:solidFill>
            <a:srgbClr val="FFC000"/>
          </a:solidFill>
          <a:ln w="12700">
            <a:solidFill>
              <a:srgbClr val="FFC0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FFC000"/>
              </a:solidFill>
            </a:endParaRPr>
          </a:p>
        </p:txBody>
      </p:sp>
      <p:sp>
        <p:nvSpPr>
          <p:cNvPr id="98" name="Text Box 26"/>
          <p:cNvSpPr txBox="1">
            <a:spLocks noChangeArrowheads="1"/>
          </p:cNvSpPr>
          <p:nvPr/>
        </p:nvSpPr>
        <p:spPr bwMode="gray">
          <a:xfrm>
            <a:off x="395556" y="3437299"/>
            <a:ext cx="1197893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71811" bIns="0" anchor="ctr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400" dirty="0" smtClean="0">
                <a:solidFill>
                  <a:srgbClr val="000000"/>
                </a:solidFill>
              </a:rPr>
              <a:t>Market Price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99" name="Text Box 19"/>
          <p:cNvSpPr txBox="1">
            <a:spLocks noChangeArrowheads="1"/>
          </p:cNvSpPr>
          <p:nvPr/>
        </p:nvSpPr>
        <p:spPr bwMode="gray">
          <a:xfrm>
            <a:off x="5313178" y="2349510"/>
            <a:ext cx="939584" cy="307777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solidFill>
                  <a:srgbClr val="000000"/>
                </a:solidFill>
              </a:rPr>
              <a:t>Demand</a:t>
            </a:r>
            <a:endParaRPr lang="de-DE" sz="2000" dirty="0">
              <a:solidFill>
                <a:srgbClr val="000000"/>
              </a:solidFill>
            </a:endParaRPr>
          </a:p>
        </p:txBody>
      </p:sp>
      <p:sp>
        <p:nvSpPr>
          <p:cNvPr id="100" name="Line 37"/>
          <p:cNvSpPr>
            <a:spLocks noChangeShapeType="1"/>
          </p:cNvSpPr>
          <p:nvPr/>
        </p:nvSpPr>
        <p:spPr bwMode="gray">
          <a:xfrm>
            <a:off x="1645824" y="5914273"/>
            <a:ext cx="6238544" cy="185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</p:spPr>
        <p:txBody>
          <a:bodyPr wrap="none" lIns="0" tIns="0" rIns="91197" bIns="45612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3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15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335372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660" name="Rectangle 20"/>
          <p:cNvSpPr>
            <a:spLocks noChangeArrowheads="1"/>
          </p:cNvSpPr>
          <p:nvPr/>
        </p:nvSpPr>
        <p:spPr bwMode="gray">
          <a:xfrm>
            <a:off x="7441086" y="1439761"/>
            <a:ext cx="215900" cy="1905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08661" name="Rectangle 21"/>
          <p:cNvSpPr>
            <a:spLocks noChangeArrowheads="1"/>
          </p:cNvSpPr>
          <p:nvPr/>
        </p:nvSpPr>
        <p:spPr bwMode="gray">
          <a:xfrm>
            <a:off x="7441086" y="1757262"/>
            <a:ext cx="215900" cy="1905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08662" name="Rectangle 22"/>
          <p:cNvSpPr>
            <a:spLocks noChangeArrowheads="1"/>
          </p:cNvSpPr>
          <p:nvPr/>
        </p:nvSpPr>
        <p:spPr bwMode="gray">
          <a:xfrm>
            <a:off x="7441086" y="2087461"/>
            <a:ext cx="215900" cy="190500"/>
          </a:xfrm>
          <a:prstGeom prst="rect">
            <a:avLst/>
          </a:prstGeom>
          <a:solidFill>
            <a:srgbClr val="7F7F7F"/>
          </a:solidFill>
          <a:ln w="9525">
            <a:solidFill>
              <a:srgbClr val="7F7F7F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7F7F7F"/>
              </a:solidFill>
            </a:endParaRPr>
          </a:p>
        </p:txBody>
      </p:sp>
      <p:sp>
        <p:nvSpPr>
          <p:cNvPr id="1008663" name="Rectangle 23"/>
          <p:cNvSpPr>
            <a:spLocks noChangeArrowheads="1"/>
          </p:cNvSpPr>
          <p:nvPr/>
        </p:nvSpPr>
        <p:spPr bwMode="gray">
          <a:xfrm>
            <a:off x="7441086" y="2392262"/>
            <a:ext cx="215900" cy="1905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08664" name="Rectangle 24"/>
          <p:cNvSpPr>
            <a:spLocks noChangeArrowheads="1"/>
          </p:cNvSpPr>
          <p:nvPr/>
        </p:nvSpPr>
        <p:spPr bwMode="gray">
          <a:xfrm>
            <a:off x="7441086" y="2697062"/>
            <a:ext cx="215900" cy="19050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FFC000"/>
              </a:solidFill>
            </a:endParaRPr>
          </a:p>
        </p:txBody>
      </p:sp>
      <p:sp>
        <p:nvSpPr>
          <p:cNvPr id="1008665" name="Rectangle 25"/>
          <p:cNvSpPr>
            <a:spLocks noChangeArrowheads="1"/>
          </p:cNvSpPr>
          <p:nvPr/>
        </p:nvSpPr>
        <p:spPr bwMode="gray">
          <a:xfrm>
            <a:off x="7441086" y="3027262"/>
            <a:ext cx="215900" cy="190500"/>
          </a:xfrm>
          <a:prstGeom prst="rect">
            <a:avLst/>
          </a:prstGeom>
          <a:solidFill>
            <a:srgbClr val="993300"/>
          </a:solidFill>
          <a:ln w="9525">
            <a:solidFill>
              <a:srgbClr val="9933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993300"/>
              </a:solidFill>
            </a:endParaRPr>
          </a:p>
        </p:txBody>
      </p:sp>
      <p:sp>
        <p:nvSpPr>
          <p:cNvPr id="1008667" name="Text Box 27"/>
          <p:cNvSpPr txBox="1">
            <a:spLocks noChangeArrowheads="1"/>
          </p:cNvSpPr>
          <p:nvPr/>
        </p:nvSpPr>
        <p:spPr bwMode="gray">
          <a:xfrm>
            <a:off x="7785546" y="1412776"/>
            <a:ext cx="1250950" cy="21539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Hydro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008668" name="Text Box 28"/>
          <p:cNvSpPr txBox="1">
            <a:spLocks noChangeArrowheads="1"/>
          </p:cNvSpPr>
          <p:nvPr/>
        </p:nvSpPr>
        <p:spPr bwMode="gray">
          <a:xfrm>
            <a:off x="7776048" y="1747737"/>
            <a:ext cx="1250950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Nuclear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008669" name="Text Box 29"/>
          <p:cNvSpPr txBox="1">
            <a:spLocks noChangeArrowheads="1"/>
          </p:cNvSpPr>
          <p:nvPr/>
        </p:nvSpPr>
        <p:spPr bwMode="gray">
          <a:xfrm>
            <a:off x="7785553" y="2073176"/>
            <a:ext cx="1200919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>
                <a:solidFill>
                  <a:srgbClr val="000000"/>
                </a:solidFill>
              </a:rPr>
              <a:t>Lignite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008670" name="Text Box 30"/>
          <p:cNvSpPr txBox="1">
            <a:spLocks noChangeArrowheads="1"/>
          </p:cNvSpPr>
          <p:nvPr/>
        </p:nvSpPr>
        <p:spPr bwMode="gray">
          <a:xfrm>
            <a:off x="7785546" y="2377455"/>
            <a:ext cx="1250950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Hard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coal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1008671" name="Text Box 31"/>
          <p:cNvSpPr txBox="1">
            <a:spLocks noChangeArrowheads="1"/>
          </p:cNvSpPr>
          <p:nvPr/>
        </p:nvSpPr>
        <p:spPr bwMode="gray">
          <a:xfrm>
            <a:off x="7785546" y="2689126"/>
            <a:ext cx="1250950" cy="21539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srgbClr val="000000"/>
                </a:solidFill>
              </a:rPr>
              <a:t>Gas</a:t>
            </a:r>
          </a:p>
        </p:txBody>
      </p:sp>
      <p:sp>
        <p:nvSpPr>
          <p:cNvPr id="1008672" name="Text Box 32"/>
          <p:cNvSpPr txBox="1">
            <a:spLocks noChangeArrowheads="1"/>
          </p:cNvSpPr>
          <p:nvPr/>
        </p:nvSpPr>
        <p:spPr bwMode="gray">
          <a:xfrm>
            <a:off x="7785546" y="3016150"/>
            <a:ext cx="1250950" cy="21539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Oil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67" name="Line 37"/>
          <p:cNvSpPr>
            <a:spLocks noChangeShapeType="1"/>
          </p:cNvSpPr>
          <p:nvPr/>
        </p:nvSpPr>
        <p:spPr bwMode="gray">
          <a:xfrm>
            <a:off x="1645824" y="5914273"/>
            <a:ext cx="6238544" cy="185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</p:spPr>
        <p:txBody>
          <a:bodyPr wrap="none" lIns="0" tIns="0" rIns="91197" bIns="45612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5" name="Rectangle 11"/>
          <p:cNvSpPr>
            <a:spLocks noChangeArrowheads="1"/>
          </p:cNvSpPr>
          <p:nvPr/>
        </p:nvSpPr>
        <p:spPr bwMode="gray">
          <a:xfrm>
            <a:off x="5958218" y="4077092"/>
            <a:ext cx="511175" cy="182450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6" name="Rectangle 13"/>
          <p:cNvSpPr>
            <a:spLocks noChangeArrowheads="1"/>
          </p:cNvSpPr>
          <p:nvPr/>
        </p:nvSpPr>
        <p:spPr bwMode="gray">
          <a:xfrm>
            <a:off x="2922911" y="5811080"/>
            <a:ext cx="386853" cy="904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1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7" name="Rectangle 14"/>
          <p:cNvSpPr>
            <a:spLocks noChangeArrowheads="1"/>
          </p:cNvSpPr>
          <p:nvPr/>
        </p:nvSpPr>
        <p:spPr bwMode="gray">
          <a:xfrm>
            <a:off x="3338836" y="5550501"/>
            <a:ext cx="985837" cy="351085"/>
          </a:xfrm>
          <a:prstGeom prst="rect">
            <a:avLst/>
          </a:prstGeom>
          <a:solidFill>
            <a:srgbClr val="D81E05"/>
          </a:solidFill>
          <a:ln w="9525">
            <a:solidFill>
              <a:srgbClr val="D81E05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8" name="Line 38"/>
          <p:cNvSpPr>
            <a:spLocks noChangeShapeType="1"/>
          </p:cNvSpPr>
          <p:nvPr/>
        </p:nvSpPr>
        <p:spPr bwMode="gray">
          <a:xfrm flipV="1">
            <a:off x="1655342" y="1858205"/>
            <a:ext cx="0" cy="405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</p:spPr>
        <p:txBody>
          <a:bodyPr wrap="none" lIns="0" tIns="0" rIns="91197" bIns="45612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79" name="Rectangle 3"/>
          <p:cNvSpPr>
            <a:spLocks noChangeArrowheads="1"/>
          </p:cNvSpPr>
          <p:nvPr/>
        </p:nvSpPr>
        <p:spPr bwMode="gray">
          <a:xfrm>
            <a:off x="5435136" y="4293117"/>
            <a:ext cx="498475" cy="1606089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1" name="Text Box 17"/>
          <p:cNvSpPr txBox="1">
            <a:spLocks noChangeArrowheads="1"/>
          </p:cNvSpPr>
          <p:nvPr/>
        </p:nvSpPr>
        <p:spPr bwMode="gray">
          <a:xfrm>
            <a:off x="694829" y="1412776"/>
            <a:ext cx="3075558" cy="47705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91197" bIns="45612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smtClean="0">
                <a:solidFill>
                  <a:srgbClr val="000000"/>
                </a:solidFill>
              </a:rPr>
              <a:t>Variable </a:t>
            </a:r>
            <a:r>
              <a:rPr lang="de-DE" sz="1400" dirty="0" err="1" smtClean="0">
                <a:solidFill>
                  <a:srgbClr val="000000"/>
                </a:solidFill>
              </a:rPr>
              <a:t>cost</a:t>
            </a:r>
            <a:r>
              <a:rPr lang="de-DE" sz="1400" dirty="0">
                <a:solidFill>
                  <a:srgbClr val="000000"/>
                </a:solidFill>
              </a:rPr>
              <a:t/>
            </a:r>
            <a:br>
              <a:rPr lang="de-DE" sz="1400" dirty="0">
                <a:solidFill>
                  <a:srgbClr val="000000"/>
                </a:solidFill>
              </a:rPr>
            </a:br>
            <a:r>
              <a:rPr lang="de-DE" sz="1400" dirty="0">
                <a:solidFill>
                  <a:srgbClr val="000000"/>
                </a:solidFill>
              </a:rPr>
              <a:t>[€/MWh</a:t>
            </a:r>
            <a:r>
              <a:rPr lang="de-DE" sz="1400" baseline="30000" dirty="0">
                <a:solidFill>
                  <a:srgbClr val="000000"/>
                </a:solidFill>
              </a:rPr>
              <a:t>1)</a:t>
            </a:r>
            <a:r>
              <a:rPr lang="de-DE" sz="1400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82" name="Text Box 18"/>
          <p:cNvSpPr txBox="1">
            <a:spLocks noChangeArrowheads="1"/>
          </p:cNvSpPr>
          <p:nvPr/>
        </p:nvSpPr>
        <p:spPr bwMode="gray">
          <a:xfrm>
            <a:off x="3779932" y="6047825"/>
            <a:ext cx="1618555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 err="1" smtClean="0">
                <a:solidFill>
                  <a:srgbClr val="000000"/>
                </a:solidFill>
              </a:rPr>
              <a:t>Production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r>
              <a:rPr lang="de-DE" sz="1400" dirty="0" err="1" smtClean="0">
                <a:solidFill>
                  <a:srgbClr val="000000"/>
                </a:solidFill>
              </a:rPr>
              <a:t>capacity</a:t>
            </a:r>
            <a:r>
              <a:rPr lang="de-DE" sz="1400" dirty="0" smtClean="0">
                <a:solidFill>
                  <a:srgbClr val="000000"/>
                </a:solidFill>
              </a:rPr>
              <a:t> 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83" name="Textfeld 82"/>
          <p:cNvSpPr txBox="1"/>
          <p:nvPr/>
        </p:nvSpPr>
        <p:spPr bwMode="gray">
          <a:xfrm rot="10800000" flipV="1">
            <a:off x="3779912" y="6409903"/>
            <a:ext cx="2808312" cy="153888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50"/>
              </a:spcBef>
              <a:spcAft>
                <a:spcPts val="900"/>
              </a:spcAft>
              <a:buClr>
                <a:srgbClr val="0050A6"/>
              </a:buClr>
              <a:tabLst>
                <a:tab pos="481636" algn="l"/>
                <a:tab pos="3232026" algn="l"/>
              </a:tabLst>
            </a:pPr>
            <a:r>
              <a:rPr lang="de-DE" sz="1000" dirty="0">
                <a:solidFill>
                  <a:srgbClr val="000000"/>
                </a:solidFill>
              </a:rPr>
              <a:t>1) MWh = </a:t>
            </a:r>
            <a:r>
              <a:rPr lang="de-DE" sz="1000" dirty="0" smtClean="0">
                <a:solidFill>
                  <a:srgbClr val="000000"/>
                </a:solidFill>
              </a:rPr>
              <a:t>Megawatt </a:t>
            </a:r>
            <a:r>
              <a:rPr lang="de-DE" sz="1000" dirty="0" err="1" smtClean="0">
                <a:solidFill>
                  <a:srgbClr val="000000"/>
                </a:solidFill>
              </a:rPr>
              <a:t>hour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84" name="Rectangle 2"/>
          <p:cNvSpPr>
            <a:spLocks noChangeArrowheads="1"/>
          </p:cNvSpPr>
          <p:nvPr/>
        </p:nvSpPr>
        <p:spPr bwMode="gray">
          <a:xfrm>
            <a:off x="4350100" y="5204153"/>
            <a:ext cx="531813" cy="692658"/>
          </a:xfrm>
          <a:prstGeom prst="rect">
            <a:avLst/>
          </a:prstGeom>
          <a:solidFill>
            <a:srgbClr val="7F7F7F"/>
          </a:solidFill>
          <a:ln w="12700">
            <a:solidFill>
              <a:srgbClr val="7F7F7F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7F7F7F"/>
              </a:solidFill>
            </a:endParaRPr>
          </a:p>
        </p:txBody>
      </p:sp>
      <p:sp>
        <p:nvSpPr>
          <p:cNvPr id="85" name="Rectangle 8"/>
          <p:cNvSpPr>
            <a:spLocks noChangeArrowheads="1"/>
          </p:cNvSpPr>
          <p:nvPr/>
        </p:nvSpPr>
        <p:spPr bwMode="gray">
          <a:xfrm>
            <a:off x="4907286" y="5013176"/>
            <a:ext cx="501650" cy="886441"/>
          </a:xfrm>
          <a:prstGeom prst="rect">
            <a:avLst/>
          </a:prstGeom>
          <a:solidFill>
            <a:srgbClr val="7F7F7F"/>
          </a:solidFill>
          <a:ln w="12700">
            <a:solidFill>
              <a:srgbClr val="7F7F7F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7F7F7F"/>
              </a:solidFill>
            </a:endParaRPr>
          </a:p>
        </p:txBody>
      </p:sp>
      <p:sp>
        <p:nvSpPr>
          <p:cNvPr id="86" name="Line 7"/>
          <p:cNvSpPr>
            <a:spLocks noChangeShapeType="1"/>
          </p:cNvSpPr>
          <p:nvPr/>
        </p:nvSpPr>
        <p:spPr bwMode="gray">
          <a:xfrm flipH="1">
            <a:off x="1655342" y="3560454"/>
            <a:ext cx="5269573" cy="1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89757" tIns="46692" rIns="89757" bIns="46692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4" name="Rectangle 15"/>
          <p:cNvSpPr>
            <a:spLocks noChangeArrowheads="1"/>
          </p:cNvSpPr>
          <p:nvPr/>
        </p:nvSpPr>
        <p:spPr bwMode="gray">
          <a:xfrm>
            <a:off x="6952583" y="3560436"/>
            <a:ext cx="427749" cy="2333196"/>
          </a:xfrm>
          <a:prstGeom prst="rect">
            <a:avLst/>
          </a:prstGeom>
          <a:solidFill>
            <a:srgbClr val="FFC000"/>
          </a:solidFill>
          <a:ln w="12700">
            <a:solidFill>
              <a:srgbClr val="FFC0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FFC000"/>
              </a:solidFill>
            </a:endParaRPr>
          </a:p>
        </p:txBody>
      </p:sp>
      <p:sp>
        <p:nvSpPr>
          <p:cNvPr id="95" name="Rectangle 16"/>
          <p:cNvSpPr>
            <a:spLocks noChangeArrowheads="1"/>
          </p:cNvSpPr>
          <p:nvPr/>
        </p:nvSpPr>
        <p:spPr bwMode="gray">
          <a:xfrm>
            <a:off x="7412186" y="3462264"/>
            <a:ext cx="184150" cy="2442478"/>
          </a:xfrm>
          <a:prstGeom prst="rect">
            <a:avLst/>
          </a:prstGeom>
          <a:solidFill>
            <a:srgbClr val="993300"/>
          </a:solidFill>
          <a:ln w="12700">
            <a:solidFill>
              <a:srgbClr val="9933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Bef>
                <a:spcPct val="50000"/>
              </a:spcBef>
            </a:pPr>
            <a:r>
              <a:rPr lang="de-DE" sz="2400" b="1">
                <a:solidFill>
                  <a:srgbClr val="993300"/>
                </a:solidFill>
              </a:rPr>
              <a:t> </a:t>
            </a:r>
          </a:p>
        </p:txBody>
      </p:sp>
      <p:sp>
        <p:nvSpPr>
          <p:cNvPr id="96" name="Line 36"/>
          <p:cNvSpPr>
            <a:spLocks noChangeShapeType="1"/>
          </p:cNvSpPr>
          <p:nvPr/>
        </p:nvSpPr>
        <p:spPr bwMode="gray">
          <a:xfrm rot="20746575" flipH="1">
            <a:off x="5431541" y="2835735"/>
            <a:ext cx="771624" cy="3032068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7" name="Rectangle 15"/>
          <p:cNvSpPr>
            <a:spLocks noChangeArrowheads="1"/>
          </p:cNvSpPr>
          <p:nvPr/>
        </p:nvSpPr>
        <p:spPr bwMode="gray">
          <a:xfrm>
            <a:off x="6497186" y="3779062"/>
            <a:ext cx="427749" cy="2117748"/>
          </a:xfrm>
          <a:prstGeom prst="rect">
            <a:avLst/>
          </a:prstGeom>
          <a:solidFill>
            <a:srgbClr val="FFC000"/>
          </a:solidFill>
          <a:ln w="12700">
            <a:solidFill>
              <a:srgbClr val="FFC000"/>
            </a:solidFill>
            <a:miter lim="800000"/>
            <a:headEnd/>
            <a:tailEnd type="none" w="lg" len="med"/>
          </a:ln>
        </p:spPr>
        <p:txBody>
          <a:bodyPr wrap="none" lIns="0" tIns="0" rIns="91197" bIns="4561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FFC000"/>
              </a:solidFill>
            </a:endParaRPr>
          </a:p>
        </p:txBody>
      </p:sp>
      <p:sp>
        <p:nvSpPr>
          <p:cNvPr id="98" name="Text Box 26"/>
          <p:cNvSpPr txBox="1">
            <a:spLocks noChangeArrowheads="1"/>
          </p:cNvSpPr>
          <p:nvPr/>
        </p:nvSpPr>
        <p:spPr bwMode="gray">
          <a:xfrm>
            <a:off x="-48492" y="3437299"/>
            <a:ext cx="1641921" cy="215444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71811" bIns="0" anchor="ctr">
            <a:spAutoFit/>
          </a:bodyPr>
          <a:lstStyle/>
          <a:p>
            <a:pPr algn="r">
              <a:spcBef>
                <a:spcPct val="50000"/>
              </a:spcBef>
            </a:pPr>
            <a:r>
              <a:rPr lang="de-DE" sz="1400" dirty="0">
                <a:solidFill>
                  <a:srgbClr val="000000"/>
                </a:solidFill>
              </a:rPr>
              <a:t>Marktpreis</a:t>
            </a:r>
          </a:p>
        </p:txBody>
      </p:sp>
      <p:sp>
        <p:nvSpPr>
          <p:cNvPr id="99" name="Text Box 19"/>
          <p:cNvSpPr txBox="1">
            <a:spLocks noChangeArrowheads="1"/>
          </p:cNvSpPr>
          <p:nvPr/>
        </p:nvSpPr>
        <p:spPr bwMode="gray">
          <a:xfrm>
            <a:off x="5313178" y="2349510"/>
            <a:ext cx="939584" cy="307777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dirty="0" smtClean="0">
                <a:solidFill>
                  <a:srgbClr val="000000"/>
                </a:solidFill>
              </a:rPr>
              <a:t>Demand</a:t>
            </a:r>
            <a:endParaRPr lang="de-DE" sz="2000" dirty="0">
              <a:solidFill>
                <a:srgbClr val="000000"/>
              </a:solidFill>
            </a:endParaRPr>
          </a:p>
        </p:txBody>
      </p:sp>
      <p:sp>
        <p:nvSpPr>
          <p:cNvPr id="33" name="AutoShape 42"/>
          <p:cNvSpPr>
            <a:spLocks noChangeArrowheads="1"/>
          </p:cNvSpPr>
          <p:nvPr/>
        </p:nvSpPr>
        <p:spPr bwMode="gray">
          <a:xfrm>
            <a:off x="1780976" y="5528467"/>
            <a:ext cx="990824" cy="106362"/>
          </a:xfrm>
          <a:prstGeom prst="leftRightArrow">
            <a:avLst>
              <a:gd name="adj1" fmla="val 50000"/>
              <a:gd name="adj2" fmla="val 153732"/>
            </a:avLst>
          </a:prstGeom>
          <a:solidFill>
            <a:schemeClr val="bg1"/>
          </a:solidFill>
          <a:ln w="6350" algn="ctr">
            <a:solidFill>
              <a:schemeClr val="accent1"/>
            </a:solidFill>
            <a:miter lim="800000"/>
            <a:headEnd/>
            <a:tailEnd/>
          </a:ln>
        </p:spPr>
        <p:txBody>
          <a:bodyPr wrap="none" lIns="89667" tIns="46652" rIns="89667" bIns="46652" anchor="ctr"/>
          <a:lstStyle/>
          <a:p>
            <a:pPr>
              <a:spcAft>
                <a:spcPct val="100000"/>
              </a:spcAft>
              <a:buClr>
                <a:srgbClr val="0050A6"/>
              </a:buClr>
              <a:buFont typeface="Arial" charset="0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4" name="Text Box 43"/>
          <p:cNvSpPr txBox="1">
            <a:spLocks noChangeArrowheads="1"/>
          </p:cNvSpPr>
          <p:nvPr/>
        </p:nvSpPr>
        <p:spPr bwMode="gray">
          <a:xfrm>
            <a:off x="1691681" y="5157192"/>
            <a:ext cx="1224136" cy="370192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med"/>
          </a:ln>
        </p:spPr>
        <p:txBody>
          <a:bodyPr wrap="square" lIns="89820" tIns="46720" rIns="91107" bIns="4557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dirty="0" err="1" smtClean="0">
                <a:solidFill>
                  <a:srgbClr val="0050A6"/>
                </a:solidFill>
              </a:rPr>
              <a:t>Renewable</a:t>
            </a:r>
            <a:endParaRPr lang="de-DE" dirty="0">
              <a:solidFill>
                <a:srgbClr val="0050A6"/>
              </a:solidFill>
            </a:endParaRPr>
          </a:p>
        </p:txBody>
      </p:sp>
      <p:sp>
        <p:nvSpPr>
          <p:cNvPr id="36" name="Rectangle 12"/>
          <p:cNvSpPr>
            <a:spLocks noGrp="1" noChangeArrowheads="1"/>
          </p:cNvSpPr>
          <p:nvPr>
            <p:ph type="title"/>
          </p:nvPr>
        </p:nvSpPr>
        <p:spPr>
          <a:xfrm>
            <a:off x="440087" y="332656"/>
            <a:ext cx="8351837" cy="1028700"/>
          </a:xfrm>
        </p:spPr>
        <p:txBody>
          <a:bodyPr>
            <a:noAutofit/>
          </a:bodyPr>
          <a:lstStyle/>
          <a:p>
            <a:pPr eaLnBrk="1" hangingPunct="1"/>
            <a:r>
              <a:rPr lang="de-DE" sz="3800" dirty="0" smtClean="0"/>
              <a:t>…</a:t>
            </a:r>
            <a:r>
              <a:rPr lang="de-DE" sz="3800" dirty="0" err="1" smtClean="0"/>
              <a:t>reduction</a:t>
            </a:r>
            <a:r>
              <a:rPr lang="de-DE" sz="3800" dirty="0" smtClean="0"/>
              <a:t> </a:t>
            </a:r>
            <a:r>
              <a:rPr lang="de-DE" sz="3800" dirty="0" err="1" smtClean="0"/>
              <a:t>of</a:t>
            </a:r>
            <a:r>
              <a:rPr lang="de-DE" sz="3800" dirty="0" smtClean="0"/>
              <a:t> </a:t>
            </a:r>
            <a:r>
              <a:rPr lang="de-DE" sz="3800" dirty="0" err="1" smtClean="0"/>
              <a:t>market</a:t>
            </a:r>
            <a:r>
              <a:rPr lang="de-DE" sz="3800" dirty="0" smtClean="0"/>
              <a:t> </a:t>
            </a:r>
            <a:r>
              <a:rPr lang="de-DE" sz="3800" dirty="0" err="1" smtClean="0"/>
              <a:t>price</a:t>
            </a:r>
            <a:r>
              <a:rPr lang="de-DE" sz="3800" dirty="0" smtClean="0"/>
              <a:t> </a:t>
            </a:r>
            <a:r>
              <a:rPr lang="de-DE" sz="3800" dirty="0" err="1" smtClean="0"/>
              <a:t>and</a:t>
            </a:r>
            <a:r>
              <a:rPr lang="de-DE" sz="3800" dirty="0" smtClean="0"/>
              <a:t> </a:t>
            </a:r>
            <a:r>
              <a:rPr lang="de-DE" sz="3800" dirty="0" err="1" smtClean="0"/>
              <a:t>elimination</a:t>
            </a:r>
            <a:r>
              <a:rPr lang="de-DE" sz="3800" dirty="0" smtClean="0"/>
              <a:t> </a:t>
            </a:r>
            <a:r>
              <a:rPr lang="de-DE" sz="3800" dirty="0" err="1" smtClean="0"/>
              <a:t>of</a:t>
            </a:r>
            <a:r>
              <a:rPr lang="de-DE" sz="3800" dirty="0" smtClean="0"/>
              <a:t> gas </a:t>
            </a:r>
            <a:r>
              <a:rPr lang="de-DE" sz="3800" dirty="0" err="1" smtClean="0"/>
              <a:t>and</a:t>
            </a:r>
            <a:r>
              <a:rPr lang="de-DE" sz="3800" dirty="0" smtClean="0"/>
              <a:t> </a:t>
            </a:r>
            <a:r>
              <a:rPr lang="de-DE" sz="3800" dirty="0" err="1" smtClean="0"/>
              <a:t>partially</a:t>
            </a:r>
            <a:r>
              <a:rPr lang="de-DE" sz="3800" dirty="0" smtClean="0"/>
              <a:t> </a:t>
            </a:r>
            <a:r>
              <a:rPr lang="de-DE" sz="3800" dirty="0" err="1" smtClean="0"/>
              <a:t>hard-coal</a:t>
            </a:r>
            <a:endParaRPr lang="de-DE" sz="3800" dirty="0"/>
          </a:p>
        </p:txBody>
      </p:sp>
      <p:sp>
        <p:nvSpPr>
          <p:cNvPr id="37" name="Text Box 26"/>
          <p:cNvSpPr txBox="1">
            <a:spLocks noChangeArrowheads="1"/>
          </p:cNvSpPr>
          <p:nvPr/>
        </p:nvSpPr>
        <p:spPr bwMode="gray">
          <a:xfrm>
            <a:off x="395556" y="3462265"/>
            <a:ext cx="1139303" cy="10444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 type="none" w="lg" len="med"/>
          </a:ln>
        </p:spPr>
        <p:txBody>
          <a:bodyPr wrap="square" lIns="0" tIns="0" rIns="71811" bIns="0" anchor="b" anchorCtr="0">
            <a:noAutofit/>
          </a:bodyPr>
          <a:lstStyle/>
          <a:p>
            <a:pPr algn="r">
              <a:spcBef>
                <a:spcPct val="50000"/>
              </a:spcBef>
            </a:pPr>
            <a:r>
              <a:rPr lang="de-DE" sz="1400" dirty="0" smtClean="0">
                <a:solidFill>
                  <a:srgbClr val="000000"/>
                </a:solidFill>
              </a:rPr>
              <a:t>New </a:t>
            </a:r>
            <a:r>
              <a:rPr lang="de-DE" sz="1400" dirty="0" err="1" smtClean="0">
                <a:solidFill>
                  <a:srgbClr val="000000"/>
                </a:solidFill>
              </a:rPr>
              <a:t>market</a:t>
            </a:r>
            <a:r>
              <a:rPr lang="de-DE" sz="1400" dirty="0" smtClean="0">
                <a:solidFill>
                  <a:srgbClr val="000000"/>
                </a:solidFill>
              </a:rPr>
              <a:t> Price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38" name="Line 7"/>
          <p:cNvSpPr>
            <a:spLocks noChangeShapeType="1"/>
          </p:cNvSpPr>
          <p:nvPr/>
        </p:nvSpPr>
        <p:spPr bwMode="gray">
          <a:xfrm flipH="1" flipV="1">
            <a:off x="1659660" y="4293116"/>
            <a:ext cx="3775495" cy="1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89757" tIns="46692" rIns="89757" bIns="46692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9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16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290825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CO2-Emissions :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reduction</a:t>
            </a:r>
            <a:endParaRPr lang="de-DE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831388353"/>
              </p:ext>
            </p:extLst>
          </p:nvPr>
        </p:nvGraphicFramePr>
        <p:xfrm>
          <a:off x="1524000" y="1196752"/>
          <a:ext cx="6576392" cy="4264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5364088" y="5877272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Minister </a:t>
            </a:r>
            <a:r>
              <a:rPr lang="de-DE" sz="1400" dirty="0" err="1" smtClean="0"/>
              <a:t>of</a:t>
            </a:r>
            <a:r>
              <a:rPr lang="de-DE" sz="1400" dirty="0" smtClean="0"/>
              <a:t> Economy </a:t>
            </a:r>
            <a:r>
              <a:rPr lang="de-DE" sz="1400" dirty="0" err="1" smtClean="0"/>
              <a:t>and</a:t>
            </a:r>
            <a:r>
              <a:rPr lang="de-DE" sz="1400" dirty="0" smtClean="0"/>
              <a:t> Energy,2016</a:t>
            </a:r>
            <a:endParaRPr lang="de-DE" sz="1400" dirty="0"/>
          </a:p>
        </p:txBody>
      </p:sp>
      <p:sp>
        <p:nvSpPr>
          <p:cNvPr id="6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17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343786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Grafik 4" descr="http://media.repro-mayr.de/18/623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8875" y="581025"/>
            <a:ext cx="4075113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Grafik 3" descr="https://mediathek.fnr.de/media/catalog/product/cache/1/image/9df78eab33525d08d6e5fb8d27136e95/a/b/abb_27_2015_09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2000250"/>
            <a:ext cx="46958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3"/>
          <p:cNvSpPr txBox="1"/>
          <p:nvPr/>
        </p:nvSpPr>
        <p:spPr>
          <a:xfrm>
            <a:off x="467544" y="620688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/>
              <a:t>Biogas </a:t>
            </a:r>
            <a:r>
              <a:rPr lang="de-DE" sz="4000" dirty="0" err="1" smtClean="0"/>
              <a:t>plants</a:t>
            </a:r>
            <a:r>
              <a:rPr lang="de-DE" sz="4000" dirty="0" smtClean="0"/>
              <a:t> in Germany</a:t>
            </a:r>
            <a:endParaRPr lang="de-DE" sz="4000" dirty="0"/>
          </a:p>
        </p:txBody>
      </p:sp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20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81"/>
          <p:cNvGraphicFramePr>
            <a:graphicFrameLocks noGrp="1"/>
          </p:cNvGraphicFramePr>
          <p:nvPr/>
        </p:nvGraphicFramePr>
        <p:xfrm>
          <a:off x="530225" y="1222375"/>
          <a:ext cx="7699376" cy="2687638"/>
        </p:xfrm>
        <a:graphic>
          <a:graphicData uri="http://schemas.openxmlformats.org/drawingml/2006/table">
            <a:tbl>
              <a:tblPr/>
              <a:tblGrid>
                <a:gridCol w="2791683"/>
                <a:gridCol w="1692478"/>
                <a:gridCol w="1270595"/>
                <a:gridCol w="1944620"/>
              </a:tblGrid>
              <a:tr h="406188">
                <a:tc>
                  <a:txBody>
                    <a:bodyPr/>
                    <a:lstStyle/>
                    <a:p>
                      <a:pPr marL="34925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Red </a:t>
                      </a:r>
                      <a:r>
                        <a:rPr kumimoji="0" lang="de-D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Kite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Common </a:t>
                      </a:r>
                      <a:r>
                        <a:rPr kumimoji="0" lang="de-DE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buzzard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</a:tr>
              <a:tr h="404398">
                <a:tc>
                  <a:txBody>
                    <a:bodyPr/>
                    <a:lstStyle/>
                    <a:p>
                      <a:pPr marL="34925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Brandenburg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Germany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Germany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</a:tr>
              <a:tr h="690698">
                <a:tc>
                  <a:txBody>
                    <a:bodyPr/>
                    <a:lstStyle/>
                    <a:p>
                      <a:pPr marL="34925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of</a:t>
                      </a: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turbines</a:t>
                      </a: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(31.12.14)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3.319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24.867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24.867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339">
                <a:tc>
                  <a:txBody>
                    <a:bodyPr/>
                    <a:lstStyle/>
                    <a:p>
                      <a:pPr marL="34925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Reported</a:t>
                      </a: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Casualties</a:t>
                      </a: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(1.6.15)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65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270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332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015">
                <a:tc>
                  <a:txBody>
                    <a:bodyPr/>
                    <a:lstStyle/>
                    <a:p>
                      <a:pPr marL="34925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Casualties</a:t>
                      </a: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extrapolated</a:t>
                      </a:r>
                      <a:endParaRPr kumimoji="0" 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165-508 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 1000 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11.936</a:t>
                      </a:r>
                    </a:p>
                  </a:txBody>
                  <a:tcPr marL="9523" marR="9523" marT="9527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539552" y="468313"/>
            <a:ext cx="80972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de-DE" sz="4000" dirty="0" smtClean="0">
                <a:latin typeface="+mj-lt"/>
                <a:ea typeface="ＭＳ Ｐゴシック" pitchFamily="34" charset="-128"/>
                <a:cs typeface="Times New Roman" pitchFamily="18" charset="0"/>
              </a:rPr>
              <a:t>Birds </a:t>
            </a:r>
            <a:r>
              <a:rPr lang="de-DE" altLang="de-DE" sz="4000" dirty="0" err="1" smtClean="0">
                <a:latin typeface="+mj-lt"/>
                <a:ea typeface="ＭＳ Ｐゴシック" pitchFamily="34" charset="-128"/>
                <a:cs typeface="Times New Roman" pitchFamily="18" charset="0"/>
              </a:rPr>
              <a:t>of</a:t>
            </a:r>
            <a:r>
              <a:rPr lang="de-DE" altLang="de-DE" sz="4000" dirty="0" smtClean="0">
                <a:latin typeface="+mj-lt"/>
                <a:ea typeface="ＭＳ Ｐゴシック" pitchFamily="34" charset="-128"/>
                <a:cs typeface="Times New Roman" pitchFamily="18" charset="0"/>
              </a:rPr>
              <a:t> Prey : Population </a:t>
            </a:r>
            <a:r>
              <a:rPr lang="de-DE" altLang="de-DE" sz="4000" dirty="0" err="1" smtClean="0">
                <a:latin typeface="+mj-lt"/>
                <a:ea typeface="ＭＳ Ｐゴシック" pitchFamily="34" charset="-128"/>
                <a:cs typeface="Times New Roman" pitchFamily="18" charset="0"/>
              </a:rPr>
              <a:t>endangered</a:t>
            </a:r>
            <a:r>
              <a:rPr lang="de-DE" altLang="de-DE" sz="4000" dirty="0" smtClean="0">
                <a:latin typeface="+mj-lt"/>
                <a:ea typeface="ＭＳ Ｐゴシック" pitchFamily="34" charset="-128"/>
                <a:cs typeface="Times New Roman" pitchFamily="18" charset="0"/>
              </a:rPr>
              <a:t> </a:t>
            </a:r>
          </a:p>
        </p:txBody>
      </p:sp>
      <p:sp>
        <p:nvSpPr>
          <p:cNvPr id="16407" name="Text Box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0" y="4022725"/>
            <a:ext cx="2944813" cy="169863"/>
          </a:xfrm>
          <a:noFill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de-DE" altLang="de-DE" sz="11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16408" name="Picture 5" descr="RMi WKA Kleinallmerspann -R-Köhler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4725988"/>
            <a:ext cx="2068513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Grafik 1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7213" y="4441825"/>
            <a:ext cx="3248025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10" descr="RMi WKA Kleinallmerspann -R Köhler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45238" y="4725988"/>
            <a:ext cx="211455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1" name="Text Box 7"/>
          <p:cNvSpPr txBox="1">
            <a:spLocks noChangeArrowheads="1"/>
          </p:cNvSpPr>
          <p:nvPr/>
        </p:nvSpPr>
        <p:spPr bwMode="auto">
          <a:xfrm>
            <a:off x="107950" y="6597650"/>
            <a:ext cx="41036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100">
                <a:solidFill>
                  <a:srgbClr val="000000"/>
                </a:solidFill>
                <a:ea typeface="ＭＳ Ｐゴシック" pitchFamily="34" charset="-128"/>
              </a:rPr>
              <a:t>Fotos SVSW Brandenburg, C. Gelpke</a:t>
            </a:r>
          </a:p>
        </p:txBody>
      </p:sp>
      <p:sp>
        <p:nvSpPr>
          <p:cNvPr id="10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22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platzhalter 2"/>
          <p:cNvSpPr>
            <a:spLocks noGrp="1"/>
          </p:cNvSpPr>
          <p:nvPr>
            <p:ph type="body" idx="1"/>
          </p:nvPr>
        </p:nvSpPr>
        <p:spPr>
          <a:xfrm>
            <a:off x="351132" y="1772816"/>
            <a:ext cx="6165850" cy="3320033"/>
          </a:xfrm>
        </p:spPr>
        <p:txBody>
          <a:bodyPr>
            <a:normAutofit fontScale="25000" lnSpcReduction="20000"/>
          </a:bodyPr>
          <a:lstStyle/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endParaRPr lang="de-DE" altLang="de-DE" dirty="0" smtClean="0"/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endParaRPr lang="de-DE" altLang="de-DE" dirty="0" smtClean="0"/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endParaRPr lang="de-DE" altLang="de-DE" dirty="0" smtClean="0"/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endParaRPr lang="de-DE" altLang="de-DE" dirty="0" smtClean="0"/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endParaRPr lang="de-DE" altLang="de-DE" dirty="0" smtClean="0"/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endParaRPr lang="de-DE" altLang="de-DE" sz="9600" dirty="0" smtClean="0"/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endParaRPr lang="de-DE" altLang="de-DE" sz="9600" dirty="0" smtClean="0"/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r>
              <a:rPr lang="de-DE" altLang="de-DE" sz="9600" dirty="0" err="1" smtClean="0">
                <a:solidFill>
                  <a:schemeClr val="tx1"/>
                </a:solidFill>
              </a:rPr>
              <a:t>Flying</a:t>
            </a:r>
            <a:r>
              <a:rPr lang="de-DE" altLang="de-DE" sz="9600" dirty="0" smtClean="0">
                <a:solidFill>
                  <a:schemeClr val="tx1"/>
                </a:solidFill>
              </a:rPr>
              <a:t> in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forests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along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the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freeway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to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the</a:t>
            </a:r>
            <a:r>
              <a:rPr lang="de-DE" altLang="de-DE" sz="9600" dirty="0" smtClean="0">
                <a:solidFill>
                  <a:schemeClr val="tx1"/>
                </a:solidFill>
              </a:rPr>
              <a:t> wind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turbine</a:t>
            </a:r>
            <a:endParaRPr lang="de-DE" altLang="de-DE" sz="9600" dirty="0" smtClean="0">
              <a:solidFill>
                <a:schemeClr val="tx1"/>
              </a:solidFill>
            </a:endParaRPr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r>
              <a:rPr lang="de-DE" altLang="de-DE" sz="9600" dirty="0" err="1" smtClean="0">
                <a:solidFill>
                  <a:schemeClr val="tx1"/>
                </a:solidFill>
              </a:rPr>
              <a:t>Flying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successfully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through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the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moving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rotor</a:t>
            </a:r>
            <a:endParaRPr lang="de-DE" altLang="de-DE" sz="9600" dirty="0" smtClean="0">
              <a:solidFill>
                <a:schemeClr val="tx1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de-DE" altLang="de-DE" sz="9600" dirty="0" err="1" smtClean="0">
                <a:solidFill>
                  <a:schemeClr val="tx1"/>
                </a:solidFill>
              </a:rPr>
              <a:t>Killed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because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of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low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pressure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behind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the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turbine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and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bursting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lungs</a:t>
            </a:r>
            <a:r>
              <a:rPr lang="de-DE" altLang="de-DE" sz="9600" dirty="0" smtClean="0">
                <a:solidFill>
                  <a:schemeClr val="tx1"/>
                </a:solidFill>
              </a:rPr>
              <a:t> (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barotrauma</a:t>
            </a:r>
            <a:r>
              <a:rPr lang="de-DE" altLang="de-DE" sz="9600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r>
              <a:rPr lang="de-DE" altLang="de-DE" sz="9600" dirty="0" smtClean="0">
                <a:solidFill>
                  <a:schemeClr val="tx1"/>
                </a:solidFill>
              </a:rPr>
              <a:t>ca. 240.000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dead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bats</a:t>
            </a:r>
            <a:r>
              <a:rPr lang="de-DE" altLang="de-DE" sz="9600" dirty="0" smtClean="0">
                <a:solidFill>
                  <a:schemeClr val="tx1"/>
                </a:solidFill>
              </a:rPr>
              <a:t> per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year</a:t>
            </a:r>
            <a:r>
              <a:rPr lang="de-DE" altLang="de-DE" sz="9600" dirty="0" smtClean="0">
                <a:solidFill>
                  <a:schemeClr val="tx1"/>
                </a:solidFill>
              </a:rPr>
              <a:t> in Germany</a:t>
            </a:r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r>
              <a:rPr lang="de-DE" altLang="de-DE" sz="9600" dirty="0" err="1" smtClean="0">
                <a:solidFill>
                  <a:schemeClr val="tx1"/>
                </a:solidFill>
              </a:rPr>
              <a:t>Following</a:t>
            </a:r>
            <a:r>
              <a:rPr lang="de-DE" altLang="de-DE" sz="9600" dirty="0" smtClean="0">
                <a:solidFill>
                  <a:schemeClr val="tx1"/>
                </a:solidFill>
              </a:rPr>
              <a:t> EU-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law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it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is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forbidden</a:t>
            </a:r>
            <a:r>
              <a:rPr lang="de-DE" altLang="de-DE" sz="9600" dirty="0" smtClean="0">
                <a:solidFill>
                  <a:schemeClr val="tx1"/>
                </a:solidFill>
              </a:rPr>
              <a:t>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to</a:t>
            </a:r>
            <a:r>
              <a:rPr lang="de-DE" altLang="de-DE" sz="9600" dirty="0" smtClean="0">
                <a:solidFill>
                  <a:schemeClr val="tx1"/>
                </a:solidFill>
              </a:rPr>
              <a:t> kill </a:t>
            </a:r>
            <a:r>
              <a:rPr lang="de-DE" altLang="de-DE" sz="9600" dirty="0" err="1" smtClean="0">
                <a:solidFill>
                  <a:schemeClr val="tx1"/>
                </a:solidFill>
              </a:rPr>
              <a:t>bats</a:t>
            </a:r>
            <a:r>
              <a:rPr lang="de-DE" altLang="de-DE" sz="11200" dirty="0" smtClean="0">
                <a:solidFill>
                  <a:schemeClr val="tx1"/>
                </a:solidFill>
              </a:rPr>
              <a:t/>
            </a:r>
            <a:br>
              <a:rPr lang="de-DE" altLang="de-DE" sz="11200" dirty="0" smtClean="0">
                <a:solidFill>
                  <a:schemeClr val="tx1"/>
                </a:solidFill>
              </a:rPr>
            </a:br>
            <a:endParaRPr lang="de-DE" altLang="de-DE" sz="11200" dirty="0" smtClean="0">
              <a:solidFill>
                <a:schemeClr val="tx1"/>
              </a:solidFill>
            </a:endParaRPr>
          </a:p>
          <a:p>
            <a:pPr marL="342900" indent="-342900" eaLnBrk="1" hangingPunct="1">
              <a:spcAft>
                <a:spcPts val="600"/>
              </a:spcAft>
              <a:buFont typeface="Arial" charset="0"/>
              <a:buChar char="•"/>
            </a:pPr>
            <a:endParaRPr lang="de-DE" alt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569913" y="649288"/>
            <a:ext cx="428783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4400" dirty="0" err="1" smtClean="0">
                <a:latin typeface="+mj-lt"/>
              </a:rPr>
              <a:t>Bats</a:t>
            </a:r>
            <a:endParaRPr lang="de-DE" sz="4400" dirty="0">
              <a:latin typeface="+mj-lt"/>
            </a:endParaRPr>
          </a:p>
        </p:txBody>
      </p:sp>
      <p:pic>
        <p:nvPicPr>
          <p:cNvPr id="15364" name="Picture 5" descr="C:\Users\p.cyriacks\AppData\Local\Microsoft\Windows\Temporary Internet Files\Content.Outlook\HKOBJFTH\HPIM1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8831" y="1081088"/>
            <a:ext cx="2436937" cy="337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feld 7"/>
          <p:cNvSpPr txBox="1">
            <a:spLocks noChangeArrowheads="1"/>
          </p:cNvSpPr>
          <p:nvPr/>
        </p:nvSpPr>
        <p:spPr bwMode="auto">
          <a:xfrm>
            <a:off x="7454900" y="4229100"/>
            <a:ext cx="10715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de-DE" sz="900">
                <a:ea typeface="ＭＳ Ｐゴシック" pitchFamily="34" charset="-128"/>
              </a:rPr>
              <a:t>Foto Tobias Dürr</a:t>
            </a:r>
          </a:p>
        </p:txBody>
      </p:sp>
      <p:sp>
        <p:nvSpPr>
          <p:cNvPr id="7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23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Decreasing</a:t>
            </a:r>
            <a:r>
              <a:rPr lang="de-DE" dirty="0" smtClean="0"/>
              <a:t> power </a:t>
            </a:r>
            <a:r>
              <a:rPr lang="de-DE" dirty="0" err="1" smtClean="0"/>
              <a:t>price</a:t>
            </a:r>
            <a:r>
              <a:rPr lang="de-DE" dirty="0" smtClean="0"/>
              <a:t>, </a:t>
            </a:r>
            <a:r>
              <a:rPr lang="de-DE" dirty="0" err="1" smtClean="0"/>
              <a:t>increasing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renewable</a:t>
            </a:r>
            <a:endParaRPr lang="de-DE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1925887692"/>
              </p:ext>
            </p:extLst>
          </p:nvPr>
        </p:nvGraphicFramePr>
        <p:xfrm>
          <a:off x="899592" y="1606578"/>
          <a:ext cx="806489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5436096" y="6093296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BDEW 2016</a:t>
            </a:r>
          </a:p>
        </p:txBody>
      </p:sp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4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203777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altLang="de-DE" dirty="0" smtClean="0"/>
              <a:t>Power </a:t>
            </a:r>
            <a:r>
              <a:rPr lang="de-DE" altLang="de-DE" dirty="0" err="1" smtClean="0"/>
              <a:t>production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January</a:t>
            </a:r>
            <a:r>
              <a:rPr lang="de-DE" altLang="de-DE" dirty="0" smtClean="0"/>
              <a:t> 2015</a:t>
            </a: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413" y="1700213"/>
            <a:ext cx="7623175" cy="4392612"/>
          </a:xfrm>
          <a:noFill/>
        </p:spPr>
      </p:pic>
      <p:sp>
        <p:nvSpPr>
          <p:cNvPr id="4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6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altLang="de-DE" sz="3600" dirty="0" err="1" smtClean="0"/>
              <a:t>Tripling</a:t>
            </a:r>
            <a:r>
              <a:rPr lang="de-DE" altLang="de-DE" sz="3600" dirty="0" smtClean="0"/>
              <a:t> </a:t>
            </a:r>
            <a:r>
              <a:rPr lang="de-DE" altLang="de-DE" sz="3600" dirty="0" err="1" smtClean="0"/>
              <a:t>of</a:t>
            </a:r>
            <a:r>
              <a:rPr lang="de-DE" altLang="de-DE" sz="3600" dirty="0" smtClean="0"/>
              <a:t> Wind </a:t>
            </a:r>
            <a:r>
              <a:rPr lang="de-DE" altLang="de-DE" sz="3600" dirty="0" err="1" smtClean="0"/>
              <a:t>and</a:t>
            </a:r>
            <a:r>
              <a:rPr lang="de-DE" altLang="de-DE" sz="3600" dirty="0" smtClean="0"/>
              <a:t> Solar </a:t>
            </a:r>
            <a:r>
              <a:rPr lang="de-DE" altLang="de-DE" sz="3600" dirty="0" err="1" smtClean="0"/>
              <a:t>capacity</a:t>
            </a:r>
            <a:endParaRPr lang="de-DE" altLang="de-DE" sz="3600" dirty="0" smtClean="0"/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513" y="1484784"/>
            <a:ext cx="7775575" cy="4383088"/>
          </a:xfrm>
          <a:noFill/>
        </p:spPr>
      </p:pic>
      <p:sp>
        <p:nvSpPr>
          <p:cNvPr id="4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7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de-DE" dirty="0" err="1" smtClean="0"/>
              <a:t>Load</a:t>
            </a:r>
            <a:r>
              <a:rPr lang="de-DE" dirty="0" smtClean="0"/>
              <a:t> on Christmas 2016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4010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8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 </a:t>
            </a:r>
            <a:r>
              <a:rPr lang="de-DE" dirty="0" err="1" smtClean="0"/>
              <a:t>Increasing</a:t>
            </a:r>
            <a:r>
              <a:rPr lang="de-DE" dirty="0" smtClean="0"/>
              <a:t> </a:t>
            </a:r>
            <a:r>
              <a:rPr lang="de-DE" dirty="0" err="1"/>
              <a:t>r</a:t>
            </a:r>
            <a:r>
              <a:rPr lang="de-DE" dirty="0" err="1" smtClean="0"/>
              <a:t>enewable</a:t>
            </a:r>
            <a:r>
              <a:rPr lang="de-DE" dirty="0" smtClean="0"/>
              <a:t> </a:t>
            </a:r>
            <a:r>
              <a:rPr lang="de-DE" dirty="0" err="1" smtClean="0"/>
              <a:t>meets</a:t>
            </a:r>
            <a:r>
              <a:rPr lang="de-DE" dirty="0" smtClean="0"/>
              <a:t> </a:t>
            </a:r>
            <a:r>
              <a:rPr lang="de-DE" dirty="0" err="1" smtClean="0"/>
              <a:t>sinking</a:t>
            </a:r>
            <a:r>
              <a:rPr lang="de-DE" dirty="0" smtClean="0"/>
              <a:t> </a:t>
            </a:r>
            <a:r>
              <a:rPr lang="de-DE" dirty="0" err="1" smtClean="0"/>
              <a:t>demands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4010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9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prices</a:t>
            </a:r>
            <a:r>
              <a:rPr lang="de-DE" dirty="0" smtClean="0"/>
              <a:t> </a:t>
            </a:r>
            <a:r>
              <a:rPr lang="de-DE" dirty="0" err="1" smtClean="0"/>
              <a:t>collapse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84010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10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discarded</a:t>
            </a:r>
            <a:r>
              <a:rPr lang="de-DE" dirty="0" smtClean="0"/>
              <a:t> </a:t>
            </a:r>
            <a:r>
              <a:rPr lang="de-DE" dirty="0" err="1" smtClean="0"/>
              <a:t>renewable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endParaRPr lang="de-DE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640184990"/>
              </p:ext>
            </p:extLst>
          </p:nvPr>
        </p:nvGraphicFramePr>
        <p:xfrm>
          <a:off x="395536" y="2060848"/>
          <a:ext cx="828092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feld 1"/>
          <p:cNvSpPr txBox="1"/>
          <p:nvPr/>
        </p:nvSpPr>
        <p:spPr>
          <a:xfrm>
            <a:off x="5652120" y="2780928"/>
            <a:ext cx="2232248" cy="720080"/>
          </a:xfrm>
          <a:prstGeom prst="rect">
            <a:avLst/>
          </a:prstGeom>
          <a:solidFill>
            <a:srgbClr val="FF0000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err="1" smtClean="0"/>
              <a:t>cost</a:t>
            </a:r>
            <a:r>
              <a:rPr lang="de-DE" sz="2000" dirty="0" smtClean="0"/>
              <a:t> 2016:  ca. 1 </a:t>
            </a:r>
            <a:r>
              <a:rPr lang="de-DE" sz="2000" dirty="0" err="1" smtClean="0"/>
              <a:t>billion</a:t>
            </a:r>
            <a:r>
              <a:rPr lang="de-DE" sz="2000" dirty="0" smtClean="0"/>
              <a:t> €</a:t>
            </a:r>
            <a:endParaRPr lang="de-DE" sz="2000" dirty="0"/>
          </a:p>
        </p:txBody>
      </p:sp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11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325164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39665"/>
            <a:ext cx="8229600" cy="1143000"/>
          </a:xfrm>
        </p:spPr>
        <p:txBody>
          <a:bodyPr/>
          <a:lstStyle/>
          <a:p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extension</a:t>
            </a:r>
            <a:endParaRPr lang="de-DE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840" y="1052736"/>
            <a:ext cx="3928512" cy="537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55576" y="1268760"/>
            <a:ext cx="25202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Plan 2013</a:t>
            </a:r>
          </a:p>
          <a:p>
            <a:endParaRPr lang="de-DE" dirty="0"/>
          </a:p>
          <a:p>
            <a:r>
              <a:rPr lang="de-DE" dirty="0" smtClean="0"/>
              <a:t>51 </a:t>
            </a:r>
            <a:r>
              <a:rPr lang="de-DE" dirty="0" err="1" smtClean="0"/>
              <a:t>projects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6100 </a:t>
            </a:r>
            <a:r>
              <a:rPr lang="de-DE" dirty="0" err="1" smtClean="0"/>
              <a:t>kilometers</a:t>
            </a:r>
            <a:r>
              <a:rPr lang="de-DE" dirty="0" smtClean="0"/>
              <a:t>, </a:t>
            </a:r>
            <a:r>
              <a:rPr lang="de-DE" dirty="0" err="1" smtClean="0"/>
              <a:t>mainly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north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south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Long </a:t>
            </a:r>
            <a:r>
              <a:rPr lang="de-DE" dirty="0" err="1" smtClean="0"/>
              <a:t>distance</a:t>
            </a:r>
            <a:r>
              <a:rPr lang="de-DE" dirty="0" smtClean="0"/>
              <a:t> DC-</a:t>
            </a:r>
            <a:r>
              <a:rPr lang="de-DE" dirty="0" err="1" smtClean="0"/>
              <a:t>lines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400 </a:t>
            </a:r>
            <a:r>
              <a:rPr lang="de-DE" dirty="0" err="1" smtClean="0"/>
              <a:t>kilometers</a:t>
            </a:r>
            <a:r>
              <a:rPr lang="de-DE" dirty="0" smtClean="0"/>
              <a:t> </a:t>
            </a:r>
            <a:r>
              <a:rPr lang="de-DE" dirty="0" err="1" smtClean="0"/>
              <a:t>permitted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80 </a:t>
            </a:r>
            <a:r>
              <a:rPr lang="de-DE" dirty="0" err="1" smtClean="0"/>
              <a:t>kilometers</a:t>
            </a:r>
            <a:r>
              <a:rPr lang="de-DE" dirty="0" smtClean="0"/>
              <a:t> </a:t>
            </a:r>
            <a:r>
              <a:rPr lang="de-DE" dirty="0" err="1" smtClean="0"/>
              <a:t>realised</a:t>
            </a:r>
            <a:endParaRPr lang="de-DE" dirty="0"/>
          </a:p>
        </p:txBody>
      </p:sp>
      <p:sp>
        <p:nvSpPr>
          <p:cNvPr id="6" name="Textfeld 2"/>
          <p:cNvSpPr txBox="1">
            <a:spLocks noChangeArrowheads="1"/>
          </p:cNvSpPr>
          <p:nvPr/>
        </p:nvSpPr>
        <p:spPr bwMode="auto">
          <a:xfrm>
            <a:off x="7874000" y="6294438"/>
            <a:ext cx="1163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</a:p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de-DE" altLang="de-DE" sz="800" dirty="0"/>
              <a:t>            </a:t>
            </a:r>
            <a:r>
              <a:rPr lang="de-DE" altLang="de-DE" sz="800" dirty="0" err="1" smtClean="0"/>
              <a:t>page</a:t>
            </a:r>
            <a:r>
              <a:rPr lang="de-DE" altLang="de-DE" sz="800" dirty="0" smtClean="0"/>
              <a:t> 12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37944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</Words>
  <Application>Microsoft Office PowerPoint</Application>
  <PresentationFormat>Bildschirmpräsentation (4:3)</PresentationFormat>
  <Paragraphs>142</Paragraphs>
  <Slides>17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</vt:lpstr>
      <vt:lpstr>Germany‘s Energiewende target for 2050</vt:lpstr>
      <vt:lpstr>Decreasing power price, increasing cost of renewable</vt:lpstr>
      <vt:lpstr>Power production January 2015</vt:lpstr>
      <vt:lpstr>Tripling of Wind and Solar capacity</vt:lpstr>
      <vt:lpstr>Load on Christmas 2016</vt:lpstr>
      <vt:lpstr> Increasing renewable meets sinking demands</vt:lpstr>
      <vt:lpstr>and prices collapse</vt:lpstr>
      <vt:lpstr>Cost of discarded renewable production </vt:lpstr>
      <vt:lpstr>Grid extension</vt:lpstr>
      <vt:lpstr>Redispatch volume because of grid problems caused by renewables</vt:lpstr>
      <vt:lpstr>Power production Germany</vt:lpstr>
      <vt:lpstr>Feed in of renewable power leads to…</vt:lpstr>
      <vt:lpstr>…reduction of market price and elimination of gas and partially hard-coal</vt:lpstr>
      <vt:lpstr>CO2-Emissions : no reduction</vt:lpstr>
      <vt:lpstr>PowerPoint-Präsentation</vt:lpstr>
      <vt:lpstr>PowerPoint-Präsentation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Fritz Vahrenholt</dc:creator>
  <cp:lastModifiedBy>Sebastian Luening</cp:lastModifiedBy>
  <cp:revision>135</cp:revision>
  <cp:lastPrinted>2017-01-16T15:01:03Z</cp:lastPrinted>
  <dcterms:created xsi:type="dcterms:W3CDTF">2017-01-10T11:53:03Z</dcterms:created>
  <dcterms:modified xsi:type="dcterms:W3CDTF">2017-02-16T19:31:21Z</dcterms:modified>
</cp:coreProperties>
</file>